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2"/>
  </p:sldMasterIdLst>
  <p:notesMasterIdLst>
    <p:notesMasterId r:id="rId50"/>
  </p:notesMasterIdLst>
  <p:sldIdLst>
    <p:sldId id="256" r:id="rId3"/>
    <p:sldId id="37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Lst>
  <p:sldSz cx="12192000" cy="6858000"/>
  <p:notesSz cx="6858000" cy="9144000"/>
  <p:embeddedFontLst>
    <p:embeddedFont>
      <p:font typeface="Century Gothic" panose="020B0502020202020204"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3" roundtripDataSignature="AMtx7mgcoZLXW0EIYSS3dLpufJZQ4rwIn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847" autoAdjust="0"/>
  </p:normalViewPr>
  <p:slideViewPr>
    <p:cSldViewPr snapToGrid="0">
      <p:cViewPr varScale="1">
        <p:scale>
          <a:sx n="77" d="100"/>
          <a:sy n="77" d="100"/>
        </p:scale>
        <p:origin x="132"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117"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3.fntdata"/><Relationship Id="rId115"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113" Type="http://customschemas.google.com/relationships/presentationmetadata" Target="metadata"/><Relationship Id="rId8" Type="http://schemas.openxmlformats.org/officeDocument/2006/relationships/slide" Target="slides/slide6.xml"/><Relationship Id="rId51" Type="http://schemas.openxmlformats.org/officeDocument/2006/relationships/font" Target="fonts/font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11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14"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files.hudexchange.info/resources/documents/CoCProgramIntroductoryGuide.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hud.gov/sites/documents/17-01CPDN.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files.hudexchange.info/resources/documents/coordinated-entry-management-and-data-guide.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files.hudexchange.info/resources/documents/coordinated-entry-management-and-data-guide.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hud.gov/program_offices/administration/hudclips/handbooks/cpd/6509.2"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hudexchange.info/programs/hdx/pit-hic/"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files.hudexchange.info/resources/documents/Coordination-and-Collaboration-for-CoCs-and-Consolidated-Plan-Jurisdictions.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hudexchange.info/programs/hmis/"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files.hudexchange.info/resources/documents/FY-2022-HMIS-Data-Dictionary.pdf"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files.hudexchange.info/resources/documents/FY-2022-HMIS-Data-Standards-Manual.pdf"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hudexchange.info/programs/coc/system-performance-measures/#guidance" TargetMode="External"/><Relationship Id="rId2" Type="http://schemas.openxmlformats.org/officeDocument/2006/relationships/slide" Target="../slides/slide37.xml"/><Relationship Id="rId1" Type="http://schemas.openxmlformats.org/officeDocument/2006/relationships/notesMaster" Target="../notesMasters/notesMaster1.xml"/><Relationship Id="rId5" Type="http://schemas.openxmlformats.org/officeDocument/2006/relationships/hyperlink" Target="https://www.hudexchange.info/programs/hdx/pit-hic/" TargetMode="External"/><Relationship Id="rId4" Type="http://schemas.openxmlformats.org/officeDocument/2006/relationships/hyperlink" Target="https://www.hudexchange.info/homelessness-assistance/LSA/"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hudexchange.info/trainings/courses/partnering-with-persons-with-lived-experience-lessons-learned-webinar/"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hudexchange.info/programs/e-snaps/"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hudexchange.info/resource/5292/project-rating-and-ranking-tool/"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abtassociates.webex.com/abtassociates/j.php?RGID=r81c7a56177006abbc99f4fda428591ba"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s://abtassociates.webex.com/abtassociates/j.php?RGID=r01b9dc3dada7b1dc99b1e4e9f5617cd0"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ovinfo.gov/content/pkg/CFR-2017-title24-vol3/xml/CFR-2017-title24-vol3-part578.x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31144e4622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g131144e4622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314ab676ce_1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g1314ab676ce_1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3"/>
              </a:rPr>
              <a:t>Introductory Guide to the Continuum of Care (CoC) Program (hudexchange.info)</a:t>
            </a:r>
            <a:r>
              <a:rPr lang="en-US"/>
              <a:t> </a:t>
            </a:r>
            <a:r>
              <a:rPr lang="en-US" u="sng">
                <a:solidFill>
                  <a:schemeClr val="hlink"/>
                </a:solidFill>
                <a:hlinkClick r:id="rId3"/>
              </a:rPr>
              <a:t>https://files.hudexchange.info/resources/documents/CoCProgramIntroductoryGuide.pdf</a:t>
            </a:r>
            <a:r>
              <a:rPr lang="en-US"/>
              <a:t> </a:t>
            </a:r>
            <a:endParaRPr/>
          </a:p>
        </p:txBody>
      </p:sp>
      <p:sp>
        <p:nvSpPr>
          <p:cNvPr id="217" name="Google Shape;21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3"/>
              </a:rPr>
              <a:t>17-01CPDN.PDF (hud.gov)</a:t>
            </a:r>
            <a:r>
              <a:rPr lang="en-US"/>
              <a:t> </a:t>
            </a:r>
            <a:endParaRPr/>
          </a:p>
          <a:p>
            <a:pPr marL="0" lvl="0" indent="0" algn="l" rtl="0">
              <a:spcBef>
                <a:spcPts val="0"/>
              </a:spcBef>
              <a:spcAft>
                <a:spcPts val="0"/>
              </a:spcAft>
              <a:buNone/>
            </a:pPr>
            <a:r>
              <a:rPr lang="en-US" u="sng">
                <a:solidFill>
                  <a:schemeClr val="hlink"/>
                </a:solidFill>
                <a:hlinkClick r:id="rId3"/>
              </a:rPr>
              <a:t>https://www.hud.gov/sites/documents/17-01CPDN.PDF</a:t>
            </a:r>
            <a:r>
              <a:rPr lang="en-US"/>
              <a:t> </a:t>
            </a:r>
            <a:endParaRPr/>
          </a:p>
        </p:txBody>
      </p:sp>
      <p:sp>
        <p:nvSpPr>
          <p:cNvPr id="259" name="Google Shape;25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CAC6F2-78EE-1041-9D8F-B07A23BE7A94}"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2606908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3"/>
              </a:rPr>
              <a:t>Coordinated Entry Management and Data Guide (hudexchange.info)</a:t>
            </a:r>
            <a:r>
              <a:rPr lang="en-US"/>
              <a:t> </a:t>
            </a:r>
            <a:endParaRPr/>
          </a:p>
          <a:p>
            <a:pPr marL="0" lvl="0" indent="0" algn="l" rtl="0">
              <a:spcBef>
                <a:spcPts val="0"/>
              </a:spcBef>
              <a:spcAft>
                <a:spcPts val="0"/>
              </a:spcAft>
              <a:buNone/>
            </a:pPr>
            <a:r>
              <a:rPr lang="en-US" u="sng">
                <a:solidFill>
                  <a:schemeClr val="hlink"/>
                </a:solidFill>
                <a:hlinkClick r:id="rId3"/>
              </a:rPr>
              <a:t>https://files.hudexchange.info/resources/documents/coordinated-entry-management-and-data-guide.pdf</a:t>
            </a:r>
            <a:r>
              <a:rPr lang="en-US"/>
              <a:t> </a:t>
            </a:r>
            <a:endParaRPr/>
          </a:p>
        </p:txBody>
      </p:sp>
      <p:sp>
        <p:nvSpPr>
          <p:cNvPr id="265" name="Google Shape;26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314ab676ce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3"/>
              </a:rPr>
              <a:t>Coordinated Entry Management and Data Guide (hudexchange.info)</a:t>
            </a:r>
            <a:r>
              <a:rPr lang="en-US"/>
              <a:t> </a:t>
            </a:r>
            <a:endParaRPr/>
          </a:p>
          <a:p>
            <a:pPr marL="0" lvl="0" indent="0" algn="l" rtl="0">
              <a:spcBef>
                <a:spcPts val="0"/>
              </a:spcBef>
              <a:spcAft>
                <a:spcPts val="0"/>
              </a:spcAft>
              <a:buNone/>
            </a:pPr>
            <a:r>
              <a:rPr lang="en-US" u="sng">
                <a:solidFill>
                  <a:schemeClr val="hlink"/>
                </a:solidFill>
                <a:hlinkClick r:id="rId3"/>
              </a:rPr>
              <a:t>https://files.hudexchange.info/resources/documents/coordinated-entry-management-and-data-guide.pdf</a:t>
            </a:r>
            <a:r>
              <a:rPr lang="en-US"/>
              <a:t> </a:t>
            </a:r>
            <a:endParaRPr/>
          </a:p>
        </p:txBody>
      </p:sp>
      <p:sp>
        <p:nvSpPr>
          <p:cNvPr id="271" name="Google Shape;271;g1314ab676ce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3"/>
              </a:rPr>
              <a:t>CPD Monitoring Handbook (6509.2) | HUD.gov / U.S. Department of Housing and Urban Development (HUD)</a:t>
            </a:r>
            <a:endParaRPr/>
          </a:p>
          <a:p>
            <a:pPr marL="0" lvl="0" indent="0" algn="l" rtl="0">
              <a:spcBef>
                <a:spcPts val="0"/>
              </a:spcBef>
              <a:spcAft>
                <a:spcPts val="0"/>
              </a:spcAft>
              <a:buNone/>
            </a:pPr>
            <a:r>
              <a:rPr lang="en-US" u="sng">
                <a:solidFill>
                  <a:schemeClr val="hlink"/>
                </a:solidFill>
                <a:hlinkClick r:id="rId3"/>
              </a:rPr>
              <a:t>https://www.hud.gov/program_offices/administration/hudclips/handbooks/cpd/6509.2</a:t>
            </a:r>
            <a:r>
              <a:rPr lang="en-US"/>
              <a:t> </a:t>
            </a:r>
            <a:endParaRPr/>
          </a:p>
        </p:txBody>
      </p:sp>
      <p:sp>
        <p:nvSpPr>
          <p:cNvPr id="283" name="Google Shape;28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31144e462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g131144e4622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31144e4622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g131144e4622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 name="Google Shape;330;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3"/>
              </a:rPr>
              <a:t>Point-in-Time Count and Housing Inventory Count - HUD Exchange</a:t>
            </a:r>
            <a:r>
              <a:rPr lang="en-US"/>
              <a:t> </a:t>
            </a:r>
            <a:endParaRPr/>
          </a:p>
          <a:p>
            <a:pPr marL="0" lvl="0" indent="0" algn="l" rtl="0">
              <a:spcBef>
                <a:spcPts val="0"/>
              </a:spcBef>
              <a:spcAft>
                <a:spcPts val="0"/>
              </a:spcAft>
              <a:buNone/>
            </a:pPr>
            <a:r>
              <a:rPr lang="en-US" u="sng">
                <a:solidFill>
                  <a:schemeClr val="hlink"/>
                </a:solidFill>
                <a:hlinkClick r:id="rId3"/>
              </a:rPr>
              <a:t>https://www.hudexchange.info/programs/hdx/pit-hic/</a:t>
            </a:r>
            <a:r>
              <a:rPr lang="en-US"/>
              <a:t> </a:t>
            </a:r>
            <a:endParaRPr/>
          </a:p>
        </p:txBody>
      </p:sp>
      <p:sp>
        <p:nvSpPr>
          <p:cNvPr id="335" name="Google Shape;33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3245ffc8a1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g13245ffc8a1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hlinkClick r:id="rId3"/>
              </a:rPr>
              <a:t>Guide to Coordination and Collaboration for CoCs and Consolidated Plan Jurisdictions (hudexchange.info)</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https://files.hudexchange.info/resources/documents/Coordination-and-Collaboration-for-CoCs-and-Consolidated-Plan-Jurisdictions.pdf   </a:t>
            </a:r>
            <a:endParaRPr dirty="0"/>
          </a:p>
        </p:txBody>
      </p:sp>
      <p:sp>
        <p:nvSpPr>
          <p:cNvPr id="350" name="Google Shape;35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8" name="Google Shape;358;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3"/>
              </a:rPr>
              <a:t>HMIS: Homeless Management Information System - HUD Exchange</a:t>
            </a:r>
            <a:r>
              <a:rPr lang="en-US"/>
              <a:t> </a:t>
            </a:r>
            <a:endParaRPr/>
          </a:p>
          <a:p>
            <a:pPr marL="0" lvl="0" indent="0" algn="l" rtl="0">
              <a:spcBef>
                <a:spcPts val="0"/>
              </a:spcBef>
              <a:spcAft>
                <a:spcPts val="0"/>
              </a:spcAft>
              <a:buNone/>
            </a:pPr>
            <a:r>
              <a:rPr lang="en-US" u="sng">
                <a:solidFill>
                  <a:schemeClr val="hlink"/>
                </a:solidFill>
                <a:hlinkClick r:id="rId3"/>
              </a:rPr>
              <a:t>https://www.hudexchange.info/programs/hmis/</a:t>
            </a:r>
            <a:r>
              <a:rPr lang="en-US"/>
              <a:t> </a:t>
            </a:r>
            <a:endParaRPr/>
          </a:p>
        </p:txBody>
      </p:sp>
      <p:sp>
        <p:nvSpPr>
          <p:cNvPr id="363" name="Google Shape;363;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82880" lvl="0" indent="-68579" algn="l" rtl="0">
              <a:spcBef>
                <a:spcPts val="0"/>
              </a:spcBef>
              <a:spcAft>
                <a:spcPts val="0"/>
              </a:spcAft>
              <a:buNone/>
            </a:pPr>
            <a:r>
              <a:rPr lang="en-US" u="sng">
                <a:solidFill>
                  <a:schemeClr val="dk1"/>
                </a:solidFill>
                <a:hlinkClick r:id="rId3">
                  <a:extLst>
                    <a:ext uri="{A12FA001-AC4F-418D-AE19-62706E023703}">
                      <ahyp:hlinkClr xmlns:ahyp="http://schemas.microsoft.com/office/drawing/2018/hyperlinkcolor" val="tx"/>
                    </a:ext>
                  </a:extLst>
                </a:hlinkClick>
              </a:rPr>
              <a:t>FY 2022 HMIS Data Standards Data Dictionary - Version 1.2</a:t>
            </a:r>
            <a:r>
              <a:rPr lang="en-US">
                <a:solidFill>
                  <a:schemeClr val="dk1"/>
                </a:solidFill>
                <a:uFill>
                  <a:noFill/>
                </a:uFill>
                <a:hlinkClick r:id="rId3">
                  <a:extLst>
                    <a:ext uri="{A12FA001-AC4F-418D-AE19-62706E023703}">
                      <ahyp:hlinkClr xmlns:ahyp="http://schemas.microsoft.com/office/drawing/2018/hyperlinkcolor" val="tx"/>
                    </a:ext>
                  </a:extLst>
                </a:hlinkClick>
              </a:rPr>
              <a:t> </a:t>
            </a:r>
            <a:endParaRPr/>
          </a:p>
          <a:p>
            <a:pPr marL="182880" lvl="0" indent="-68579" algn="l" rtl="0">
              <a:spcBef>
                <a:spcPts val="0"/>
              </a:spcBef>
              <a:spcAft>
                <a:spcPts val="0"/>
              </a:spcAft>
              <a:buNone/>
            </a:pPr>
            <a:r>
              <a:rPr lang="en-US" u="sng">
                <a:solidFill>
                  <a:schemeClr val="dk1"/>
                </a:solidFill>
                <a:hlinkClick r:id="rId3">
                  <a:extLst>
                    <a:ext uri="{A12FA001-AC4F-418D-AE19-62706E023703}">
                      <ahyp:hlinkClr xmlns:ahyp="http://schemas.microsoft.com/office/drawing/2018/hyperlinkcolor" val="tx"/>
                    </a:ext>
                  </a:extLst>
                </a:hlinkClick>
              </a:rPr>
              <a:t>https://files.hudexchange.info/resources/documents/FY-2022-HMIS-Data-Dictionary.pdf</a:t>
            </a:r>
            <a:r>
              <a:rPr lang="en-US">
                <a:solidFill>
                  <a:schemeClr val="dk1"/>
                </a:solidFill>
              </a:rPr>
              <a:t> </a:t>
            </a:r>
            <a:endParaRPr>
              <a:solidFill>
                <a:schemeClr val="dk1"/>
              </a:solidFill>
            </a:endParaRPr>
          </a:p>
          <a:p>
            <a:pPr marL="182880" lvl="0" indent="-68579" algn="l" rtl="0">
              <a:spcBef>
                <a:spcPts val="0"/>
              </a:spcBef>
              <a:spcAft>
                <a:spcPts val="0"/>
              </a:spcAft>
              <a:buNone/>
            </a:pPr>
            <a:endParaRPr>
              <a:solidFill>
                <a:schemeClr val="dk1"/>
              </a:solidFill>
            </a:endParaRPr>
          </a:p>
          <a:p>
            <a:pPr marL="182880" lvl="0" indent="-68579" algn="l" rtl="0">
              <a:spcBef>
                <a:spcPts val="0"/>
              </a:spcBef>
              <a:spcAft>
                <a:spcPts val="0"/>
              </a:spcAft>
              <a:buNone/>
            </a:pPr>
            <a:r>
              <a:rPr lang="en-US" u="sng">
                <a:solidFill>
                  <a:schemeClr val="dk1"/>
                </a:solidFill>
                <a:hlinkClick r:id="rId4">
                  <a:extLst>
                    <a:ext uri="{A12FA001-AC4F-418D-AE19-62706E023703}">
                      <ahyp:hlinkClr xmlns:ahyp="http://schemas.microsoft.com/office/drawing/2018/hyperlinkcolor" val="tx"/>
                    </a:ext>
                  </a:extLst>
                </a:hlinkClick>
              </a:rPr>
              <a:t>FY 2022 HMIS Data Standards Manual - Version 1.3 </a:t>
            </a:r>
            <a:endParaRPr>
              <a:solidFill>
                <a:schemeClr val="dk1"/>
              </a:solidFill>
            </a:endParaRPr>
          </a:p>
          <a:p>
            <a:pPr marL="182880" lvl="0" indent="-68579" algn="l" rtl="0">
              <a:spcBef>
                <a:spcPts val="0"/>
              </a:spcBef>
              <a:spcAft>
                <a:spcPts val="0"/>
              </a:spcAft>
              <a:buClr>
                <a:schemeClr val="dk1"/>
              </a:buClr>
              <a:buSzPts val="1800"/>
              <a:buFont typeface="Arial"/>
              <a:buNone/>
            </a:pPr>
            <a:r>
              <a:rPr lang="en-US" u="sng">
                <a:solidFill>
                  <a:schemeClr val="dk1"/>
                </a:solidFill>
                <a:hlinkClick r:id="rId4">
                  <a:extLst>
                    <a:ext uri="{A12FA001-AC4F-418D-AE19-62706E023703}">
                      <ahyp:hlinkClr xmlns:ahyp="http://schemas.microsoft.com/office/drawing/2018/hyperlinkcolor" val="tx"/>
                    </a:ext>
                  </a:extLst>
                </a:hlinkClick>
              </a:rPr>
              <a:t>https://files.hudexchange.info/resources/documents/FY-2022-HMIS-Data-Standards-Manual.pdf</a:t>
            </a:r>
            <a:r>
              <a:rPr lang="en-US">
                <a:solidFill>
                  <a:schemeClr val="dk1"/>
                </a:solidFill>
              </a:rPr>
              <a:t> </a:t>
            </a:r>
            <a:endParaRPr>
              <a:solidFill>
                <a:schemeClr val="dk1"/>
              </a:solidFill>
            </a:endParaRPr>
          </a:p>
        </p:txBody>
      </p:sp>
      <p:sp>
        <p:nvSpPr>
          <p:cNvPr id="376" name="Google Shape;37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2" name="Google Shape;38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hlink"/>
                </a:solidFill>
                <a:hlinkClick r:id="rId3"/>
              </a:rPr>
              <a:t>System Performance Measures - HUD Exchange</a:t>
            </a:r>
            <a:r>
              <a:rPr lang="en-US" dirty="0"/>
              <a:t>  </a:t>
            </a:r>
            <a:endParaRPr dirty="0"/>
          </a:p>
          <a:p>
            <a:pPr marL="0" lvl="0" indent="0" algn="l" rtl="0">
              <a:spcBef>
                <a:spcPts val="0"/>
              </a:spcBef>
              <a:spcAft>
                <a:spcPts val="0"/>
              </a:spcAft>
              <a:buNone/>
            </a:pPr>
            <a:r>
              <a:rPr lang="en-US" u="sng" dirty="0">
                <a:solidFill>
                  <a:schemeClr val="hlink"/>
                </a:solidFill>
                <a:hlinkClick r:id="rId3"/>
              </a:rPr>
              <a:t>https://www.hudexchange.info/programs/coc/system-performance-measures/#guidance</a:t>
            </a:r>
            <a:r>
              <a:rPr lang="en-US"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u="sng" dirty="0">
                <a:solidFill>
                  <a:schemeClr val="hlink"/>
                </a:solidFill>
                <a:hlinkClick r:id="rId4"/>
              </a:rPr>
              <a:t>Longitudinal Systems Analysis (LSA) - HUD Exchange</a:t>
            </a:r>
            <a:endParaRPr dirty="0"/>
          </a:p>
          <a:p>
            <a:pPr marL="0" lvl="0" indent="0" algn="l" rtl="0">
              <a:spcBef>
                <a:spcPts val="0"/>
              </a:spcBef>
              <a:spcAft>
                <a:spcPts val="0"/>
              </a:spcAft>
              <a:buNone/>
            </a:pPr>
            <a:r>
              <a:rPr lang="en-US" u="sng" dirty="0">
                <a:solidFill>
                  <a:schemeClr val="hlink"/>
                </a:solidFill>
                <a:hlinkClick r:id="rId4"/>
              </a:rPr>
              <a:t>https://www.hudexchange.info/homelessness-assistance/LSA/</a:t>
            </a:r>
            <a:r>
              <a:rPr lang="en-US" dirty="0"/>
              <a:t> </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US" u="sng" dirty="0">
                <a:solidFill>
                  <a:schemeClr val="hlink"/>
                </a:solidFill>
                <a:hlinkClick r:id="rId5"/>
              </a:rPr>
              <a:t>Point-in-Time Count and Housing Inventory Count - HUD Exchange</a:t>
            </a:r>
            <a:r>
              <a:rPr lang="en-US" dirty="0">
                <a:solidFill>
                  <a:schemeClr val="dk1"/>
                </a:solidFill>
              </a:rPr>
              <a:t> </a:t>
            </a:r>
            <a:endParaRPr dirty="0">
              <a:solidFill>
                <a:schemeClr val="dk1"/>
              </a:solidFill>
            </a:endParaRPr>
          </a:p>
          <a:p>
            <a:pPr marL="0" lvl="0" indent="0" algn="l" rtl="0">
              <a:spcBef>
                <a:spcPts val="0"/>
              </a:spcBef>
              <a:spcAft>
                <a:spcPts val="0"/>
              </a:spcAft>
              <a:buClr>
                <a:schemeClr val="dk1"/>
              </a:buClr>
              <a:buSzPts val="1100"/>
              <a:buFont typeface="Arial"/>
              <a:buNone/>
            </a:pPr>
            <a:r>
              <a:rPr lang="en-US" u="sng" dirty="0">
                <a:solidFill>
                  <a:schemeClr val="hlink"/>
                </a:solidFill>
                <a:hlinkClick r:id="rId5"/>
              </a:rPr>
              <a:t>https://www.hudexchange.info/programs/hdx/pit-hic/</a:t>
            </a:r>
            <a:r>
              <a:rPr lang="en-US" dirty="0">
                <a:solidFill>
                  <a:schemeClr val="dk1"/>
                </a:solidFill>
              </a:rPr>
              <a:t> </a:t>
            </a:r>
            <a:endParaRPr dirty="0"/>
          </a:p>
        </p:txBody>
      </p:sp>
      <p:sp>
        <p:nvSpPr>
          <p:cNvPr id="389" name="Google Shape;38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314ab676ce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hlinkClick r:id="rId3"/>
              </a:rPr>
              <a:t>Partnering with Persons with Lived Experience Lessons Learned Webinar - HUD Exchange</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https://www.hudexchange.info/trainings/courses/partnering-with-persons-with-lived-experience-lessons-learned-webinar/ </a:t>
            </a:r>
            <a:endParaRPr dirty="0"/>
          </a:p>
        </p:txBody>
      </p:sp>
      <p:sp>
        <p:nvSpPr>
          <p:cNvPr id="395" name="Google Shape;395;g1314ab676ce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1" name="Google Shape;401;p3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3"/>
              </a:rPr>
              <a:t>e-snaps : CoC Program Applications and Grants Management System - HUD Exchange</a:t>
            </a:r>
            <a:endParaRPr/>
          </a:p>
          <a:p>
            <a:pPr marL="0" lvl="0" indent="0" algn="l" rtl="0">
              <a:spcBef>
                <a:spcPts val="0"/>
              </a:spcBef>
              <a:spcAft>
                <a:spcPts val="0"/>
              </a:spcAft>
              <a:buNone/>
            </a:pPr>
            <a:r>
              <a:rPr lang="en-US" u="sng">
                <a:solidFill>
                  <a:schemeClr val="hlink"/>
                </a:solidFill>
                <a:hlinkClick r:id="rId3"/>
              </a:rPr>
              <a:t>https://www.hudexchange.info/programs/e-snaps/</a:t>
            </a:r>
            <a:r>
              <a:rPr lang="en-US"/>
              <a:t> </a:t>
            </a:r>
            <a:endParaRPr/>
          </a:p>
        </p:txBody>
      </p:sp>
      <p:sp>
        <p:nvSpPr>
          <p:cNvPr id="406" name="Google Shape;406;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3" name="Google Shape;413;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9" name="Google Shape;419;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6" name="Google Shape;426;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3"/>
              </a:rPr>
              <a:t>CoC Program Project Rating and Ranking Tool - HUD Exchange</a:t>
            </a:r>
            <a:endParaRPr/>
          </a:p>
          <a:p>
            <a:pPr marL="0" lvl="0" indent="0" algn="l" rtl="0">
              <a:spcBef>
                <a:spcPts val="0"/>
              </a:spcBef>
              <a:spcAft>
                <a:spcPts val="0"/>
              </a:spcAft>
              <a:buNone/>
            </a:pPr>
            <a:r>
              <a:rPr lang="en-US" u="sng">
                <a:solidFill>
                  <a:schemeClr val="hlink"/>
                </a:solidFill>
                <a:hlinkClick r:id="rId3"/>
              </a:rPr>
              <a:t>https://www.hudexchange.info/resource/5292/project-rating-and-ranking-tool/</a:t>
            </a:r>
            <a:r>
              <a:rPr lang="en-US"/>
              <a:t> </a:t>
            </a:r>
            <a:endParaRPr/>
          </a:p>
        </p:txBody>
      </p:sp>
      <p:sp>
        <p:nvSpPr>
          <p:cNvPr id="432" name="Google Shape;432;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131ab0bbcc1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131ab0bbcc1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3245ffc8a1_1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13245ffc8a1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a:solidFill>
                  <a:schemeClr val="dk1"/>
                </a:solidFill>
              </a:rPr>
              <a:t>Wednesday, June 15 from 3:30pm – 5:00pm ET</a:t>
            </a:r>
            <a:endParaRPr>
              <a:solidFill>
                <a:schemeClr val="dk1"/>
              </a:solidFill>
            </a:endParaRPr>
          </a:p>
          <a:p>
            <a:pPr marL="0" lvl="0" indent="0" algn="l" rtl="0">
              <a:lnSpc>
                <a:spcPct val="115000"/>
              </a:lnSpc>
              <a:spcBef>
                <a:spcPts val="1200"/>
              </a:spcBef>
              <a:spcAft>
                <a:spcPts val="0"/>
              </a:spcAft>
              <a:buNone/>
            </a:pPr>
            <a:r>
              <a:rPr lang="en-US" sz="1150" u="sng">
                <a:solidFill>
                  <a:schemeClr val="hlink"/>
                </a:solidFill>
                <a:hlinkClick r:id="rId3"/>
              </a:rPr>
              <a:t>https://abtassociates.webex.com/abtassociates/j.php?RGID=r81c7a56177006abbc99f4fda428591ba</a:t>
            </a:r>
            <a:endParaRPr sz="1150" u="sng">
              <a:solidFill>
                <a:schemeClr val="hlink"/>
              </a:solidFill>
            </a:endParaRPr>
          </a:p>
          <a:p>
            <a:pPr marL="0" lvl="0" indent="0" algn="l" rtl="0">
              <a:lnSpc>
                <a:spcPct val="115000"/>
              </a:lnSpc>
              <a:spcBef>
                <a:spcPts val="1200"/>
              </a:spcBef>
              <a:spcAft>
                <a:spcPts val="0"/>
              </a:spcAft>
              <a:buNone/>
            </a:pPr>
            <a:r>
              <a:rPr lang="en-US">
                <a:solidFill>
                  <a:schemeClr val="dk1"/>
                </a:solidFill>
              </a:rPr>
              <a:t>Thursday, June 16 from 10:00am – 11:30am ET</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1150" u="sng">
                <a:solidFill>
                  <a:schemeClr val="hlink"/>
                </a:solidFill>
                <a:hlinkClick r:id="rId4"/>
              </a:rPr>
              <a:t>https://abtassociates.webex.com/abtassociates/j.php?RGID=r01b9dc3dada7b1dc99b1e4e9f5617cd0</a:t>
            </a:r>
            <a:endParaRPr sz="1150" u="sng">
              <a:solidFill>
                <a:schemeClr val="hlink"/>
              </a:solidFill>
            </a:endParaRPr>
          </a:p>
          <a:p>
            <a:pPr marL="0" lvl="0" indent="0" algn="l" rtl="0">
              <a:spcBef>
                <a:spcPts val="120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131ab0bbcc1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131ab0bbcc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3245ffc8a1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3245ffc8a1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3245ffc8a1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3245ffc8a1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3"/>
              </a:rPr>
              <a:t>Code of Federal Regulations (govinfo.gov)</a:t>
            </a:r>
            <a:r>
              <a:rPr lang="en-US"/>
              <a:t>: </a:t>
            </a:r>
            <a:r>
              <a:rPr lang="en-US" u="sng">
                <a:solidFill>
                  <a:schemeClr val="hlink"/>
                </a:solidFill>
                <a:hlinkClick r:id="rId3"/>
              </a:rPr>
              <a:t>https://www.govinfo.gov/content/pkg/CFR-2017-title24-vol3/xml/CFR-2017-title24-vol3-part578.xml</a:t>
            </a:r>
            <a:r>
              <a:rPr lang="en-US"/>
              <a:t> </a:t>
            </a:r>
            <a:endParaRPr/>
          </a:p>
        </p:txBody>
      </p:sp>
      <p:sp>
        <p:nvSpPr>
          <p:cNvPr id="186" name="Google Shape;18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gradFill>
          <a:gsLst>
            <a:gs pos="0">
              <a:srgbClr val="B1DDFF"/>
            </a:gs>
            <a:gs pos="100000">
              <a:srgbClr val="CBE8FE"/>
            </a:gs>
          </a:gsLst>
          <a:path path="circle">
            <a:fillToRect l="50000" t="50000" r="50000" b="50000"/>
          </a:path>
          <a:tileRect/>
        </a:gradFill>
        <a:effectLst/>
      </p:bgPr>
    </p:bg>
    <p:spTree>
      <p:nvGrpSpPr>
        <p:cNvPr id="1" name="Shape 13"/>
        <p:cNvGrpSpPr/>
        <p:nvPr/>
      </p:nvGrpSpPr>
      <p:grpSpPr>
        <a:xfrm>
          <a:off x="0" y="0"/>
          <a:ext cx="0" cy="0"/>
          <a:chOff x="0" y="0"/>
          <a:chExt cx="0" cy="0"/>
        </a:xfrm>
      </p:grpSpPr>
      <p:sp>
        <p:nvSpPr>
          <p:cNvPr id="14" name="Google Shape;14;p87"/>
          <p:cNvSpPr/>
          <p:nvPr/>
        </p:nvSpPr>
        <p:spPr>
          <a:xfrm>
            <a:off x="0" y="0"/>
            <a:ext cx="12192000" cy="6858000"/>
          </a:xfrm>
          <a:prstGeom prst="rect">
            <a:avLst/>
          </a:prstGeom>
          <a:blipFill rotWithShape="1">
            <a:blip r:embed="rId2">
              <a:alphaModFix amt="12000"/>
            </a:blip>
            <a:tile tx="-368300" ty="203200" sx="64000" sy="64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rgbClr val="FFFFFF"/>
                </a:solidFill>
                <a:latin typeface="Century Gothic"/>
                <a:ea typeface="Century Gothic"/>
                <a:cs typeface="Century Gothic"/>
                <a:sym typeface="Century Gothic"/>
              </a:rPr>
              <a:t>C</a:t>
            </a:r>
            <a:endParaRPr/>
          </a:p>
        </p:txBody>
      </p:sp>
      <p:sp>
        <p:nvSpPr>
          <p:cNvPr id="15" name="Google Shape;15;p87"/>
          <p:cNvSpPr/>
          <p:nvPr/>
        </p:nvSpPr>
        <p:spPr>
          <a:xfrm>
            <a:off x="1307870" y="1267730"/>
            <a:ext cx="9576262" cy="4307950"/>
          </a:xfrm>
          <a:prstGeom prst="rect">
            <a:avLst/>
          </a:prstGeom>
          <a:solidFill>
            <a:schemeClr val="dk2"/>
          </a:solidFill>
          <a:ln>
            <a:noFill/>
          </a:ln>
          <a:effectLst>
            <a:outerShdw blurRad="50800" algn="ctr" rotWithShape="0">
              <a:srgbClr val="000000">
                <a:alpha val="6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87"/>
          <p:cNvSpPr/>
          <p:nvPr/>
        </p:nvSpPr>
        <p:spPr>
          <a:xfrm>
            <a:off x="1447801" y="1411615"/>
            <a:ext cx="9296400" cy="4034770"/>
          </a:xfrm>
          <a:prstGeom prst="rect">
            <a:avLst/>
          </a:prstGeom>
          <a:noFill/>
          <a:ln w="9525" cap="sq"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87"/>
          <p:cNvSpPr/>
          <p:nvPr/>
        </p:nvSpPr>
        <p:spPr>
          <a:xfrm>
            <a:off x="5135880" y="1267730"/>
            <a:ext cx="1920240" cy="7315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87"/>
          <p:cNvGrpSpPr/>
          <p:nvPr/>
        </p:nvGrpSpPr>
        <p:grpSpPr>
          <a:xfrm>
            <a:off x="5250180" y="1267730"/>
            <a:ext cx="1691640" cy="645295"/>
            <a:chOff x="5318306" y="1386268"/>
            <a:chExt cx="1567331" cy="645295"/>
          </a:xfrm>
        </p:grpSpPr>
        <p:cxnSp>
          <p:nvCxnSpPr>
            <p:cNvPr id="19" name="Google Shape;19;p87"/>
            <p:cNvCxnSpPr/>
            <p:nvPr/>
          </p:nvCxnSpPr>
          <p:spPr>
            <a:xfrm>
              <a:off x="5318306" y="1386268"/>
              <a:ext cx="0" cy="640080"/>
            </a:xfrm>
            <a:prstGeom prst="straightConnector1">
              <a:avLst/>
            </a:prstGeom>
            <a:solidFill>
              <a:srgbClr val="262626"/>
            </a:solidFill>
            <a:ln w="9525" cap="flat" cmpd="sng">
              <a:solidFill>
                <a:srgbClr val="D3E9F3"/>
              </a:solidFill>
              <a:prstDash val="solid"/>
              <a:miter lim="800000"/>
              <a:headEnd type="none" w="sm" len="sm"/>
              <a:tailEnd type="none" w="sm" len="sm"/>
            </a:ln>
          </p:spPr>
        </p:cxnSp>
        <p:cxnSp>
          <p:nvCxnSpPr>
            <p:cNvPr id="20" name="Google Shape;20;p87"/>
            <p:cNvCxnSpPr/>
            <p:nvPr/>
          </p:nvCxnSpPr>
          <p:spPr>
            <a:xfrm>
              <a:off x="6885637" y="1386268"/>
              <a:ext cx="0" cy="640080"/>
            </a:xfrm>
            <a:prstGeom prst="straightConnector1">
              <a:avLst/>
            </a:prstGeom>
            <a:solidFill>
              <a:srgbClr val="262626"/>
            </a:solidFill>
            <a:ln w="9525" cap="flat" cmpd="sng">
              <a:solidFill>
                <a:srgbClr val="D3E9F3"/>
              </a:solidFill>
              <a:prstDash val="solid"/>
              <a:miter lim="800000"/>
              <a:headEnd type="none" w="sm" len="sm"/>
              <a:tailEnd type="none" w="sm" len="sm"/>
            </a:ln>
          </p:spPr>
        </p:cxnSp>
        <p:cxnSp>
          <p:nvCxnSpPr>
            <p:cNvPr id="21" name="Google Shape;21;p87"/>
            <p:cNvCxnSpPr/>
            <p:nvPr/>
          </p:nvCxnSpPr>
          <p:spPr>
            <a:xfrm>
              <a:off x="5318306" y="2031563"/>
              <a:ext cx="1567331" cy="0"/>
            </a:xfrm>
            <a:prstGeom prst="straightConnector1">
              <a:avLst/>
            </a:prstGeom>
            <a:solidFill>
              <a:srgbClr val="262626"/>
            </a:solidFill>
            <a:ln w="9525" cap="flat" cmpd="sng">
              <a:solidFill>
                <a:srgbClr val="D3E9F3"/>
              </a:solidFill>
              <a:prstDash val="solid"/>
              <a:miter lim="800000"/>
              <a:headEnd type="none" w="sm" len="sm"/>
              <a:tailEnd type="none" w="sm" len="sm"/>
            </a:ln>
          </p:spPr>
        </p:cxnSp>
      </p:grpSp>
      <p:sp>
        <p:nvSpPr>
          <p:cNvPr id="22" name="Google Shape;22;p87"/>
          <p:cNvSpPr txBox="1">
            <a:spLocks noGrp="1"/>
          </p:cNvSpPr>
          <p:nvPr>
            <p:ph type="ctrTitle"/>
          </p:nvPr>
        </p:nvSpPr>
        <p:spPr>
          <a:xfrm>
            <a:off x="1561708" y="2091263"/>
            <a:ext cx="9068586" cy="2590800"/>
          </a:xfrm>
          <a:prstGeom prst="rect">
            <a:avLst/>
          </a:prstGeom>
          <a:noFill/>
          <a:ln>
            <a:noFill/>
          </a:ln>
        </p:spPr>
        <p:txBody>
          <a:bodyPr spcFirstLastPara="1" wrap="square" lIns="91425" tIns="45700" rIns="91425" bIns="45700" anchor="ctr" anchorCtr="0">
            <a:noAutofit/>
          </a:bodyPr>
          <a:lstStyle>
            <a:lvl1pPr lvl="0" algn="ctr">
              <a:lnSpc>
                <a:spcPct val="83000"/>
              </a:lnSpc>
              <a:spcBef>
                <a:spcPts val="0"/>
              </a:spcBef>
              <a:spcAft>
                <a:spcPts val="0"/>
              </a:spcAft>
              <a:buClr>
                <a:schemeClr val="lt1"/>
              </a:buClr>
              <a:buSzPts val="7200"/>
              <a:buFont typeface="Century Gothic"/>
              <a:buNone/>
              <a:defRPr sz="7200" b="0"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87"/>
          <p:cNvSpPr txBox="1">
            <a:spLocks noGrp="1"/>
          </p:cNvSpPr>
          <p:nvPr>
            <p:ph type="subTitle" idx="1"/>
          </p:nvPr>
        </p:nvSpPr>
        <p:spPr>
          <a:xfrm>
            <a:off x="1562100" y="4682062"/>
            <a:ext cx="9070848" cy="457201"/>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600"/>
              <a:buNone/>
              <a:defRPr sz="1600">
                <a:solidFill>
                  <a:schemeClr val="lt2"/>
                </a:solidFill>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a:endParaRPr/>
          </a:p>
        </p:txBody>
      </p:sp>
      <p:sp>
        <p:nvSpPr>
          <p:cNvPr id="24" name="Google Shape;24;p87"/>
          <p:cNvSpPr txBox="1">
            <a:spLocks noGrp="1"/>
          </p:cNvSpPr>
          <p:nvPr>
            <p:ph type="dt" idx="10"/>
          </p:nvPr>
        </p:nvSpPr>
        <p:spPr>
          <a:xfrm>
            <a:off x="5318760" y="1341255"/>
            <a:ext cx="1554480" cy="527213"/>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1300">
                <a:solidFill>
                  <a:srgbClr val="FFFFFF"/>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7"/>
          <p:cNvSpPr txBox="1">
            <a:spLocks noGrp="1"/>
          </p:cNvSpPr>
          <p:nvPr>
            <p:ph type="ftr" idx="11"/>
          </p:nvPr>
        </p:nvSpPr>
        <p:spPr>
          <a:xfrm>
            <a:off x="1453896" y="5212080"/>
            <a:ext cx="5905500" cy="228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87"/>
          <p:cNvSpPr txBox="1">
            <a:spLocks noGrp="1"/>
          </p:cNvSpPr>
          <p:nvPr>
            <p:ph type="sldNum" idx="12"/>
          </p:nvPr>
        </p:nvSpPr>
        <p:spPr>
          <a:xfrm>
            <a:off x="8606919" y="5212080"/>
            <a:ext cx="2111881" cy="22860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00" b="0" i="0" u="none" strike="noStrike" cap="none">
                <a:solidFill>
                  <a:schemeClr val="lt2"/>
                </a:solidFill>
                <a:latin typeface="Century Gothic"/>
                <a:ea typeface="Century Gothic"/>
                <a:cs typeface="Century Gothic"/>
                <a:sym typeface="Century Gothic"/>
              </a:defRPr>
            </a:lvl1pPr>
            <a:lvl2pPr marL="0" lvl="1" indent="0" algn="r">
              <a:spcBef>
                <a:spcPts val="0"/>
              </a:spcBef>
              <a:buNone/>
              <a:defRPr sz="1000" b="0" i="0" u="none" strike="noStrike" cap="none">
                <a:solidFill>
                  <a:schemeClr val="lt2"/>
                </a:solidFill>
                <a:latin typeface="Century Gothic"/>
                <a:ea typeface="Century Gothic"/>
                <a:cs typeface="Century Gothic"/>
                <a:sym typeface="Century Gothic"/>
              </a:defRPr>
            </a:lvl2pPr>
            <a:lvl3pPr marL="0" lvl="2" indent="0" algn="r">
              <a:spcBef>
                <a:spcPts val="0"/>
              </a:spcBef>
              <a:buNone/>
              <a:defRPr sz="1000" b="0" i="0" u="none" strike="noStrike" cap="none">
                <a:solidFill>
                  <a:schemeClr val="lt2"/>
                </a:solidFill>
                <a:latin typeface="Century Gothic"/>
                <a:ea typeface="Century Gothic"/>
                <a:cs typeface="Century Gothic"/>
                <a:sym typeface="Century Gothic"/>
              </a:defRPr>
            </a:lvl3pPr>
            <a:lvl4pPr marL="0" lvl="3" indent="0" algn="r">
              <a:spcBef>
                <a:spcPts val="0"/>
              </a:spcBef>
              <a:buNone/>
              <a:defRPr sz="1000" b="0" i="0" u="none" strike="noStrike" cap="none">
                <a:solidFill>
                  <a:schemeClr val="lt2"/>
                </a:solidFill>
                <a:latin typeface="Century Gothic"/>
                <a:ea typeface="Century Gothic"/>
                <a:cs typeface="Century Gothic"/>
                <a:sym typeface="Century Gothic"/>
              </a:defRPr>
            </a:lvl4pPr>
            <a:lvl5pPr marL="0" lvl="4" indent="0" algn="r">
              <a:spcBef>
                <a:spcPts val="0"/>
              </a:spcBef>
              <a:buNone/>
              <a:defRPr sz="1000" b="0" i="0" u="none" strike="noStrike" cap="none">
                <a:solidFill>
                  <a:schemeClr val="lt2"/>
                </a:solidFill>
                <a:latin typeface="Century Gothic"/>
                <a:ea typeface="Century Gothic"/>
                <a:cs typeface="Century Gothic"/>
                <a:sym typeface="Century Gothic"/>
              </a:defRPr>
            </a:lvl5pPr>
            <a:lvl6pPr marL="0" lvl="5" indent="0" algn="r">
              <a:spcBef>
                <a:spcPts val="0"/>
              </a:spcBef>
              <a:buNone/>
              <a:defRPr sz="1000" b="0" i="0" u="none" strike="noStrike" cap="none">
                <a:solidFill>
                  <a:schemeClr val="lt2"/>
                </a:solidFill>
                <a:latin typeface="Century Gothic"/>
                <a:ea typeface="Century Gothic"/>
                <a:cs typeface="Century Gothic"/>
                <a:sym typeface="Century Gothic"/>
              </a:defRPr>
            </a:lvl6pPr>
            <a:lvl7pPr marL="0" lvl="6" indent="0" algn="r">
              <a:spcBef>
                <a:spcPts val="0"/>
              </a:spcBef>
              <a:buNone/>
              <a:defRPr sz="1000" b="0" i="0" u="none" strike="noStrike" cap="none">
                <a:solidFill>
                  <a:schemeClr val="lt2"/>
                </a:solidFill>
                <a:latin typeface="Century Gothic"/>
                <a:ea typeface="Century Gothic"/>
                <a:cs typeface="Century Gothic"/>
                <a:sym typeface="Century Gothic"/>
              </a:defRPr>
            </a:lvl7pPr>
            <a:lvl8pPr marL="0" lvl="7" indent="0" algn="r">
              <a:spcBef>
                <a:spcPts val="0"/>
              </a:spcBef>
              <a:buNone/>
              <a:defRPr sz="1000" b="0" i="0" u="none" strike="noStrike" cap="none">
                <a:solidFill>
                  <a:schemeClr val="lt2"/>
                </a:solidFill>
                <a:latin typeface="Century Gothic"/>
                <a:ea typeface="Century Gothic"/>
                <a:cs typeface="Century Gothic"/>
                <a:sym typeface="Century Gothic"/>
              </a:defRPr>
            </a:lvl8pPr>
            <a:lvl9pPr marL="0" lvl="8" indent="0" algn="r">
              <a:spcBef>
                <a:spcPts val="0"/>
              </a:spcBef>
              <a:buNone/>
              <a:defRPr sz="1000" b="0"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3"/>
        <p:cNvGrpSpPr/>
        <p:nvPr/>
      </p:nvGrpSpPr>
      <p:grpSpPr>
        <a:xfrm>
          <a:off x="0" y="0"/>
          <a:ext cx="0" cy="0"/>
          <a:chOff x="0" y="0"/>
          <a:chExt cx="0" cy="0"/>
        </a:xfrm>
      </p:grpSpPr>
      <p:sp>
        <p:nvSpPr>
          <p:cNvPr id="114" name="Google Shape;114;p95"/>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95"/>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95"/>
          <p:cNvSpPr txBox="1">
            <a:spLocks noGrp="1"/>
          </p:cNvSpPr>
          <p:nvPr>
            <p:ph type="sldNum" idx="12"/>
          </p:nvPr>
        </p:nvSpPr>
        <p:spPr>
          <a:xfrm>
            <a:off x="10314667" y="6214535"/>
            <a:ext cx="1463040" cy="256032"/>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17"/>
        <p:cNvGrpSpPr/>
        <p:nvPr/>
      </p:nvGrpSpPr>
      <p:grpSpPr>
        <a:xfrm>
          <a:off x="0" y="0"/>
          <a:ext cx="0" cy="0"/>
          <a:chOff x="0" y="0"/>
          <a:chExt cx="0" cy="0"/>
        </a:xfrm>
      </p:grpSpPr>
      <p:sp>
        <p:nvSpPr>
          <p:cNvPr id="118" name="Google Shape;118;p96"/>
          <p:cNvSpPr/>
          <p:nvPr/>
        </p:nvSpPr>
        <p:spPr>
          <a:xfrm>
            <a:off x="9020386" y="237744"/>
            <a:ext cx="2926080" cy="6382512"/>
          </a:xfrm>
          <a:prstGeom prst="rect">
            <a:avLst/>
          </a:prstGeom>
          <a:solidFill>
            <a:schemeClr val="accent1">
              <a:alpha val="8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96"/>
          <p:cNvSpPr txBox="1">
            <a:spLocks noGrp="1"/>
          </p:cNvSpPr>
          <p:nvPr>
            <p:ph type="title"/>
          </p:nvPr>
        </p:nvSpPr>
        <p:spPr>
          <a:xfrm>
            <a:off x="9296400" y="607392"/>
            <a:ext cx="2430780" cy="16459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2800"/>
              <a:buFont typeface="Century Gothic"/>
              <a:buNone/>
              <a:defRPr sz="2800" b="0" cap="none">
                <a:solidFill>
                  <a:srgbClr val="FFFFFF"/>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96"/>
          <p:cNvSpPr txBox="1">
            <a:spLocks noGrp="1"/>
          </p:cNvSpPr>
          <p:nvPr>
            <p:ph type="body" idx="1"/>
          </p:nvPr>
        </p:nvSpPr>
        <p:spPr>
          <a:xfrm>
            <a:off x="685800" y="609600"/>
            <a:ext cx="7772400" cy="5334000"/>
          </a:xfrm>
          <a:prstGeom prst="rect">
            <a:avLst/>
          </a:prstGeom>
          <a:noFill/>
          <a:ln>
            <a:noFill/>
          </a:ln>
        </p:spPr>
        <p:txBody>
          <a:bodyPr spcFirstLastPara="1" wrap="square" lIns="91425" tIns="45700" rIns="91425" bIns="45700" anchor="t" anchorCtr="0">
            <a:normAutofit/>
          </a:bodyPr>
          <a:lstStyle>
            <a:lvl1pPr marL="457200" lvl="0" indent="-349250" algn="l">
              <a:lnSpc>
                <a:spcPct val="100000"/>
              </a:lnSpc>
              <a:spcBef>
                <a:spcPts val="900"/>
              </a:spcBef>
              <a:spcAft>
                <a:spcPts val="0"/>
              </a:spcAft>
              <a:buSzPts val="1900"/>
              <a:buChar char="•"/>
              <a:defRPr sz="19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121" name="Google Shape;121;p96"/>
          <p:cNvSpPr txBox="1">
            <a:spLocks noGrp="1"/>
          </p:cNvSpPr>
          <p:nvPr>
            <p:ph type="body" idx="2"/>
          </p:nvPr>
        </p:nvSpPr>
        <p:spPr>
          <a:xfrm>
            <a:off x="9296400" y="2286000"/>
            <a:ext cx="2430780" cy="35052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800"/>
              </a:spcBef>
              <a:spcAft>
                <a:spcPts val="0"/>
              </a:spcAft>
              <a:buSzPts val="1400"/>
              <a:buNone/>
              <a:defRPr sz="1400">
                <a:solidFill>
                  <a:srgbClr val="FFFFFF"/>
                </a:solidFill>
              </a:defRPr>
            </a:lvl1pPr>
            <a:lvl2pPr marL="914400" lvl="1" indent="-228600" algn="l">
              <a:lnSpc>
                <a:spcPct val="100000"/>
              </a:lnSpc>
              <a:spcBef>
                <a:spcPts val="500"/>
              </a:spcBef>
              <a:spcAft>
                <a:spcPts val="0"/>
              </a:spcAft>
              <a:buSzPts val="1200"/>
              <a:buNone/>
              <a:defRPr sz="1200"/>
            </a:lvl2pPr>
            <a:lvl3pPr marL="1371600" lvl="2" indent="-228600" algn="l">
              <a:lnSpc>
                <a:spcPct val="100000"/>
              </a:lnSpc>
              <a:spcBef>
                <a:spcPts val="500"/>
              </a:spcBef>
              <a:spcAft>
                <a:spcPts val="0"/>
              </a:spcAft>
              <a:buSzPts val="1000"/>
              <a:buNone/>
              <a:defRPr sz="1000"/>
            </a:lvl3pPr>
            <a:lvl4pPr marL="1828800" lvl="3" indent="-228600" algn="l">
              <a:lnSpc>
                <a:spcPct val="100000"/>
              </a:lnSpc>
              <a:spcBef>
                <a:spcPts val="500"/>
              </a:spcBef>
              <a:spcAft>
                <a:spcPts val="0"/>
              </a:spcAft>
              <a:buSzPts val="900"/>
              <a:buNone/>
              <a:defRPr sz="900"/>
            </a:lvl4pPr>
            <a:lvl5pPr marL="2286000" lvl="4" indent="-228600" algn="l">
              <a:lnSpc>
                <a:spcPct val="100000"/>
              </a:lnSpc>
              <a:spcBef>
                <a:spcPts val="500"/>
              </a:spcBef>
              <a:spcAft>
                <a:spcPts val="0"/>
              </a:spcAft>
              <a:buSzPts val="900"/>
              <a:buNone/>
              <a:defRPr sz="900"/>
            </a:lvl5pPr>
            <a:lvl6pPr marL="2743200" lvl="5" indent="-228600" algn="l">
              <a:lnSpc>
                <a:spcPct val="100000"/>
              </a:lnSpc>
              <a:spcBef>
                <a:spcPts val="500"/>
              </a:spcBef>
              <a:spcAft>
                <a:spcPts val="0"/>
              </a:spcAft>
              <a:buSzPts val="900"/>
              <a:buNone/>
              <a:defRPr sz="900"/>
            </a:lvl6pPr>
            <a:lvl7pPr marL="3200400" lvl="6" indent="-228600" algn="l">
              <a:lnSpc>
                <a:spcPct val="100000"/>
              </a:lnSpc>
              <a:spcBef>
                <a:spcPts val="500"/>
              </a:spcBef>
              <a:spcAft>
                <a:spcPts val="0"/>
              </a:spcAft>
              <a:buSzPts val="900"/>
              <a:buNone/>
              <a:defRPr sz="900"/>
            </a:lvl7pPr>
            <a:lvl8pPr marL="3657600" lvl="7" indent="-228600" algn="l">
              <a:lnSpc>
                <a:spcPct val="100000"/>
              </a:lnSpc>
              <a:spcBef>
                <a:spcPts val="500"/>
              </a:spcBef>
              <a:spcAft>
                <a:spcPts val="0"/>
              </a:spcAft>
              <a:buSzPts val="900"/>
              <a:buNone/>
              <a:defRPr sz="900"/>
            </a:lvl8pPr>
            <a:lvl9pPr marL="4114800" lvl="8" indent="-228600" algn="l">
              <a:lnSpc>
                <a:spcPct val="100000"/>
              </a:lnSpc>
              <a:spcBef>
                <a:spcPts val="500"/>
              </a:spcBef>
              <a:spcAft>
                <a:spcPts val="0"/>
              </a:spcAft>
              <a:buSzPts val="900"/>
              <a:buNone/>
              <a:defRPr sz="900"/>
            </a:lvl9pPr>
          </a:lstStyle>
          <a:p>
            <a:endParaRPr/>
          </a:p>
        </p:txBody>
      </p:sp>
      <p:sp>
        <p:nvSpPr>
          <p:cNvPr id="122" name="Google Shape;122;p96"/>
          <p:cNvSpPr/>
          <p:nvPr/>
        </p:nvSpPr>
        <p:spPr>
          <a:xfrm>
            <a:off x="9157546" y="374904"/>
            <a:ext cx="2651760" cy="6108192"/>
          </a:xfrm>
          <a:prstGeom prst="rect">
            <a:avLst/>
          </a:prstGeom>
          <a:noFill/>
          <a:ln w="9525" cap="sq"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96"/>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96"/>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96"/>
          <p:cNvSpPr txBox="1">
            <a:spLocks noGrp="1"/>
          </p:cNvSpPr>
          <p:nvPr>
            <p:ph type="sldNum" idx="12"/>
          </p:nvPr>
        </p:nvSpPr>
        <p:spPr>
          <a:xfrm>
            <a:off x="10314667" y="6214535"/>
            <a:ext cx="1463040" cy="256032"/>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00">
                <a:solidFill>
                  <a:srgbClr val="FFFFFF"/>
                </a:solidFill>
                <a:latin typeface="Century Gothic"/>
                <a:ea typeface="Century Gothic"/>
                <a:cs typeface="Century Gothic"/>
                <a:sym typeface="Century Gothic"/>
              </a:defRPr>
            </a:lvl1pPr>
            <a:lvl2pPr marL="0" lvl="1" indent="0" algn="r">
              <a:spcBef>
                <a:spcPts val="0"/>
              </a:spcBef>
              <a:buNone/>
              <a:defRPr sz="1000">
                <a:solidFill>
                  <a:srgbClr val="FFFFFF"/>
                </a:solidFill>
                <a:latin typeface="Century Gothic"/>
                <a:ea typeface="Century Gothic"/>
                <a:cs typeface="Century Gothic"/>
                <a:sym typeface="Century Gothic"/>
              </a:defRPr>
            </a:lvl2pPr>
            <a:lvl3pPr marL="0" lvl="2" indent="0" algn="r">
              <a:spcBef>
                <a:spcPts val="0"/>
              </a:spcBef>
              <a:buNone/>
              <a:defRPr sz="1000">
                <a:solidFill>
                  <a:srgbClr val="FFFFFF"/>
                </a:solidFill>
                <a:latin typeface="Century Gothic"/>
                <a:ea typeface="Century Gothic"/>
                <a:cs typeface="Century Gothic"/>
                <a:sym typeface="Century Gothic"/>
              </a:defRPr>
            </a:lvl3pPr>
            <a:lvl4pPr marL="0" lvl="3" indent="0" algn="r">
              <a:spcBef>
                <a:spcPts val="0"/>
              </a:spcBef>
              <a:buNone/>
              <a:defRPr sz="1000">
                <a:solidFill>
                  <a:srgbClr val="FFFFFF"/>
                </a:solidFill>
                <a:latin typeface="Century Gothic"/>
                <a:ea typeface="Century Gothic"/>
                <a:cs typeface="Century Gothic"/>
                <a:sym typeface="Century Gothic"/>
              </a:defRPr>
            </a:lvl4pPr>
            <a:lvl5pPr marL="0" lvl="4" indent="0" algn="r">
              <a:spcBef>
                <a:spcPts val="0"/>
              </a:spcBef>
              <a:buNone/>
              <a:defRPr sz="1000">
                <a:solidFill>
                  <a:srgbClr val="FFFFFF"/>
                </a:solidFill>
                <a:latin typeface="Century Gothic"/>
                <a:ea typeface="Century Gothic"/>
                <a:cs typeface="Century Gothic"/>
                <a:sym typeface="Century Gothic"/>
              </a:defRPr>
            </a:lvl5pPr>
            <a:lvl6pPr marL="0" lvl="5" indent="0" algn="r">
              <a:spcBef>
                <a:spcPts val="0"/>
              </a:spcBef>
              <a:buNone/>
              <a:defRPr sz="1000">
                <a:solidFill>
                  <a:srgbClr val="FFFFFF"/>
                </a:solidFill>
                <a:latin typeface="Century Gothic"/>
                <a:ea typeface="Century Gothic"/>
                <a:cs typeface="Century Gothic"/>
                <a:sym typeface="Century Gothic"/>
              </a:defRPr>
            </a:lvl6pPr>
            <a:lvl7pPr marL="0" lvl="6" indent="0" algn="r">
              <a:spcBef>
                <a:spcPts val="0"/>
              </a:spcBef>
              <a:buNone/>
              <a:defRPr sz="1000">
                <a:solidFill>
                  <a:srgbClr val="FFFFFF"/>
                </a:solidFill>
                <a:latin typeface="Century Gothic"/>
                <a:ea typeface="Century Gothic"/>
                <a:cs typeface="Century Gothic"/>
                <a:sym typeface="Century Gothic"/>
              </a:defRPr>
            </a:lvl7pPr>
            <a:lvl8pPr marL="0" lvl="7" indent="0" algn="r">
              <a:spcBef>
                <a:spcPts val="0"/>
              </a:spcBef>
              <a:buNone/>
              <a:defRPr sz="1000">
                <a:solidFill>
                  <a:srgbClr val="FFFFFF"/>
                </a:solidFill>
                <a:latin typeface="Century Gothic"/>
                <a:ea typeface="Century Gothic"/>
                <a:cs typeface="Century Gothic"/>
                <a:sym typeface="Century Gothic"/>
              </a:defRPr>
            </a:lvl8pPr>
            <a:lvl9pPr marL="0" lvl="8" indent="0" algn="r">
              <a:spcBef>
                <a:spcPts val="0"/>
              </a:spcBef>
              <a:buNone/>
              <a:defRPr sz="1000">
                <a:solidFill>
                  <a:srgbClr val="FF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6"/>
        <p:cNvGrpSpPr/>
        <p:nvPr/>
      </p:nvGrpSpPr>
      <p:grpSpPr>
        <a:xfrm>
          <a:off x="0" y="0"/>
          <a:ext cx="0" cy="0"/>
          <a:chOff x="0" y="0"/>
          <a:chExt cx="0" cy="0"/>
        </a:xfrm>
      </p:grpSpPr>
      <p:sp>
        <p:nvSpPr>
          <p:cNvPr id="127" name="Google Shape;127;p97"/>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97"/>
          <p:cNvSpPr txBox="1">
            <a:spLocks noGrp="1"/>
          </p:cNvSpPr>
          <p:nvPr>
            <p:ph type="body" idx="1"/>
          </p:nvPr>
        </p:nvSpPr>
        <p:spPr>
          <a:xfrm rot="5400000">
            <a:off x="4130040" y="-960120"/>
            <a:ext cx="3931920" cy="10058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a:p>
        </p:txBody>
      </p:sp>
      <p:sp>
        <p:nvSpPr>
          <p:cNvPr id="129" name="Google Shape;129;p97"/>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97"/>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97"/>
          <p:cNvSpPr txBox="1">
            <a:spLocks noGrp="1"/>
          </p:cNvSpPr>
          <p:nvPr>
            <p:ph type="sldNum" idx="12"/>
          </p:nvPr>
        </p:nvSpPr>
        <p:spPr>
          <a:xfrm>
            <a:off x="10314667" y="6214535"/>
            <a:ext cx="1463040" cy="256032"/>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2"/>
        <p:cNvGrpSpPr/>
        <p:nvPr/>
      </p:nvGrpSpPr>
      <p:grpSpPr>
        <a:xfrm>
          <a:off x="0" y="0"/>
          <a:ext cx="0" cy="0"/>
          <a:chOff x="0" y="0"/>
          <a:chExt cx="0" cy="0"/>
        </a:xfrm>
      </p:grpSpPr>
      <p:sp>
        <p:nvSpPr>
          <p:cNvPr id="133" name="Google Shape;133;p98"/>
          <p:cNvSpPr txBox="1">
            <a:spLocks noGrp="1"/>
          </p:cNvSpPr>
          <p:nvPr>
            <p:ph type="title"/>
          </p:nvPr>
        </p:nvSpPr>
        <p:spPr>
          <a:xfrm rot="5400000">
            <a:off x="7543800" y="2209800"/>
            <a:ext cx="5257800" cy="2362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98"/>
          <p:cNvSpPr txBox="1">
            <a:spLocks noGrp="1"/>
          </p:cNvSpPr>
          <p:nvPr>
            <p:ph type="body" idx="1"/>
          </p:nvPr>
        </p:nvSpPr>
        <p:spPr>
          <a:xfrm rot="5400000">
            <a:off x="2247900" y="-647700"/>
            <a:ext cx="5257800" cy="8077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a:p>
        </p:txBody>
      </p:sp>
      <p:sp>
        <p:nvSpPr>
          <p:cNvPr id="135" name="Google Shape;135;p98"/>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98"/>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98"/>
          <p:cNvSpPr txBox="1">
            <a:spLocks noGrp="1"/>
          </p:cNvSpPr>
          <p:nvPr>
            <p:ph type="sldNum" idx="12"/>
          </p:nvPr>
        </p:nvSpPr>
        <p:spPr>
          <a:xfrm>
            <a:off x="10314667" y="6214535"/>
            <a:ext cx="1463040" cy="256032"/>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gradFill>
          <a:gsLst>
            <a:gs pos="0">
              <a:srgbClr val="B0DBFF"/>
            </a:gs>
            <a:gs pos="100000">
              <a:srgbClr val="CBE8FE"/>
            </a:gs>
          </a:gsLst>
          <a:path path="circle">
            <a:fillToRect l="50000" t="50000" r="50000" b="50000"/>
          </a:path>
          <a:tileRect/>
        </a:gradFill>
        <a:effectLst/>
      </p:bgPr>
    </p:bg>
    <p:spTree>
      <p:nvGrpSpPr>
        <p:cNvPr id="1" name="Shape 27"/>
        <p:cNvGrpSpPr/>
        <p:nvPr/>
      </p:nvGrpSpPr>
      <p:grpSpPr>
        <a:xfrm>
          <a:off x="0" y="0"/>
          <a:ext cx="0" cy="0"/>
          <a:chOff x="0" y="0"/>
          <a:chExt cx="0" cy="0"/>
        </a:xfrm>
      </p:grpSpPr>
      <p:sp>
        <p:nvSpPr>
          <p:cNvPr id="28" name="Google Shape;28;p90"/>
          <p:cNvSpPr/>
          <p:nvPr/>
        </p:nvSpPr>
        <p:spPr>
          <a:xfrm>
            <a:off x="0" y="0"/>
            <a:ext cx="12192000" cy="6858000"/>
          </a:xfrm>
          <a:prstGeom prst="rect">
            <a:avLst/>
          </a:prstGeom>
          <a:blipFill rotWithShape="1">
            <a:blip r:embed="rId2">
              <a:alphaModFix amt="12000"/>
            </a:blip>
            <a:tile tx="-368300" ty="203200" sx="64000" sy="64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rgbClr val="FFFFFF"/>
                </a:solidFill>
                <a:latin typeface="Century Gothic"/>
                <a:ea typeface="Century Gothic"/>
                <a:cs typeface="Century Gothic"/>
                <a:sym typeface="Century Gothic"/>
              </a:rPr>
              <a:t>C</a:t>
            </a:r>
            <a:endParaRPr/>
          </a:p>
        </p:txBody>
      </p:sp>
      <p:sp>
        <p:nvSpPr>
          <p:cNvPr id="29" name="Google Shape;29;p90"/>
          <p:cNvSpPr/>
          <p:nvPr/>
        </p:nvSpPr>
        <p:spPr>
          <a:xfrm>
            <a:off x="1307870" y="1267730"/>
            <a:ext cx="9576262" cy="4307950"/>
          </a:xfrm>
          <a:prstGeom prst="rect">
            <a:avLst/>
          </a:prstGeom>
          <a:solidFill>
            <a:schemeClr val="dk2"/>
          </a:solidFill>
          <a:ln>
            <a:noFill/>
          </a:ln>
          <a:effectLst>
            <a:outerShdw blurRad="50800" algn="ctr" rotWithShape="0">
              <a:srgbClr val="000000">
                <a:alpha val="6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90"/>
          <p:cNvSpPr/>
          <p:nvPr/>
        </p:nvSpPr>
        <p:spPr>
          <a:xfrm>
            <a:off x="1447801" y="1411615"/>
            <a:ext cx="9296400" cy="4034770"/>
          </a:xfrm>
          <a:prstGeom prst="rect">
            <a:avLst/>
          </a:prstGeom>
          <a:noFill/>
          <a:ln w="9525" cap="sq"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90"/>
          <p:cNvSpPr/>
          <p:nvPr/>
        </p:nvSpPr>
        <p:spPr>
          <a:xfrm>
            <a:off x="5135880" y="1267730"/>
            <a:ext cx="1920240" cy="7315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90"/>
          <p:cNvGrpSpPr/>
          <p:nvPr/>
        </p:nvGrpSpPr>
        <p:grpSpPr>
          <a:xfrm>
            <a:off x="5250180" y="1267730"/>
            <a:ext cx="1691640" cy="645295"/>
            <a:chOff x="5318306" y="1386268"/>
            <a:chExt cx="1567331" cy="645295"/>
          </a:xfrm>
        </p:grpSpPr>
        <p:cxnSp>
          <p:nvCxnSpPr>
            <p:cNvPr id="33" name="Google Shape;33;p90"/>
            <p:cNvCxnSpPr/>
            <p:nvPr/>
          </p:nvCxnSpPr>
          <p:spPr>
            <a:xfrm>
              <a:off x="5318306" y="1386268"/>
              <a:ext cx="0" cy="640080"/>
            </a:xfrm>
            <a:prstGeom prst="straightConnector1">
              <a:avLst/>
            </a:prstGeom>
            <a:solidFill>
              <a:srgbClr val="262626"/>
            </a:solidFill>
            <a:ln w="9525" cap="flat" cmpd="sng">
              <a:solidFill>
                <a:srgbClr val="D3E9F3"/>
              </a:solidFill>
              <a:prstDash val="solid"/>
              <a:miter lim="800000"/>
              <a:headEnd type="none" w="sm" len="sm"/>
              <a:tailEnd type="none" w="sm" len="sm"/>
            </a:ln>
          </p:spPr>
        </p:cxnSp>
        <p:cxnSp>
          <p:nvCxnSpPr>
            <p:cNvPr id="34" name="Google Shape;34;p90"/>
            <p:cNvCxnSpPr/>
            <p:nvPr/>
          </p:nvCxnSpPr>
          <p:spPr>
            <a:xfrm>
              <a:off x="6885637" y="1386268"/>
              <a:ext cx="0" cy="640080"/>
            </a:xfrm>
            <a:prstGeom prst="straightConnector1">
              <a:avLst/>
            </a:prstGeom>
            <a:solidFill>
              <a:srgbClr val="262626"/>
            </a:solidFill>
            <a:ln w="9525" cap="flat" cmpd="sng">
              <a:solidFill>
                <a:srgbClr val="D3E9F3"/>
              </a:solidFill>
              <a:prstDash val="solid"/>
              <a:miter lim="800000"/>
              <a:headEnd type="none" w="sm" len="sm"/>
              <a:tailEnd type="none" w="sm" len="sm"/>
            </a:ln>
          </p:spPr>
        </p:cxnSp>
        <p:cxnSp>
          <p:nvCxnSpPr>
            <p:cNvPr id="35" name="Google Shape;35;p90"/>
            <p:cNvCxnSpPr/>
            <p:nvPr/>
          </p:nvCxnSpPr>
          <p:spPr>
            <a:xfrm>
              <a:off x="5318306" y="2031563"/>
              <a:ext cx="1567331" cy="0"/>
            </a:xfrm>
            <a:prstGeom prst="straightConnector1">
              <a:avLst/>
            </a:prstGeom>
            <a:solidFill>
              <a:srgbClr val="262626"/>
            </a:solidFill>
            <a:ln w="9525" cap="flat" cmpd="sng">
              <a:solidFill>
                <a:srgbClr val="D3E9F3"/>
              </a:solidFill>
              <a:prstDash val="solid"/>
              <a:miter lim="800000"/>
              <a:headEnd type="none" w="sm" len="sm"/>
              <a:tailEnd type="none" w="sm" len="sm"/>
            </a:ln>
          </p:spPr>
        </p:cxnSp>
      </p:grpSp>
      <p:sp>
        <p:nvSpPr>
          <p:cNvPr id="36" name="Google Shape;36;p90"/>
          <p:cNvSpPr txBox="1">
            <a:spLocks noGrp="1"/>
          </p:cNvSpPr>
          <p:nvPr>
            <p:ph type="title"/>
          </p:nvPr>
        </p:nvSpPr>
        <p:spPr>
          <a:xfrm>
            <a:off x="1563623" y="2094309"/>
            <a:ext cx="9070848" cy="2587752"/>
          </a:xfrm>
          <a:prstGeom prst="rect">
            <a:avLst/>
          </a:prstGeom>
          <a:noFill/>
          <a:ln>
            <a:noFill/>
          </a:ln>
        </p:spPr>
        <p:txBody>
          <a:bodyPr spcFirstLastPara="1" wrap="square" lIns="91425" tIns="45700" rIns="91425" bIns="45700" anchor="ctr" anchorCtr="0">
            <a:noAutofit/>
          </a:bodyPr>
          <a:lstStyle>
            <a:lvl1pPr lvl="0" algn="ctr">
              <a:lnSpc>
                <a:spcPct val="83000"/>
              </a:lnSpc>
              <a:spcBef>
                <a:spcPts val="0"/>
              </a:spcBef>
              <a:spcAft>
                <a:spcPts val="0"/>
              </a:spcAft>
              <a:buClr>
                <a:schemeClr val="lt1"/>
              </a:buClr>
              <a:buSzPts val="7200"/>
              <a:buFont typeface="Century Gothic"/>
              <a:buNone/>
              <a:defRPr sz="7200"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90"/>
          <p:cNvSpPr txBox="1">
            <a:spLocks noGrp="1"/>
          </p:cNvSpPr>
          <p:nvPr>
            <p:ph type="body" idx="1"/>
          </p:nvPr>
        </p:nvSpPr>
        <p:spPr>
          <a:xfrm>
            <a:off x="1563624" y="4682062"/>
            <a:ext cx="9070848" cy="4572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900"/>
              </a:spcBef>
              <a:spcAft>
                <a:spcPts val="0"/>
              </a:spcAft>
              <a:buSzPts val="1600"/>
              <a:buNone/>
              <a:defRPr sz="1600">
                <a:solidFill>
                  <a:schemeClr val="lt2"/>
                </a:solidFill>
              </a:defRPr>
            </a:lvl1pPr>
            <a:lvl2pPr marL="914400" lvl="1" indent="-228600" algn="l">
              <a:lnSpc>
                <a:spcPct val="100000"/>
              </a:lnSpc>
              <a:spcBef>
                <a:spcPts val="500"/>
              </a:spcBef>
              <a:spcAft>
                <a:spcPts val="0"/>
              </a:spcAft>
              <a:buSzPts val="1600"/>
              <a:buNone/>
              <a:defRPr sz="1600">
                <a:solidFill>
                  <a:srgbClr val="888888"/>
                </a:solidFill>
              </a:defRPr>
            </a:lvl2pPr>
            <a:lvl3pPr marL="1371600" lvl="2" indent="-228600" algn="l">
              <a:lnSpc>
                <a:spcPct val="100000"/>
              </a:lnSpc>
              <a:spcBef>
                <a:spcPts val="500"/>
              </a:spcBef>
              <a:spcAft>
                <a:spcPts val="0"/>
              </a:spcAft>
              <a:buSzPts val="1600"/>
              <a:buNone/>
              <a:defRPr sz="1600">
                <a:solidFill>
                  <a:srgbClr val="888888"/>
                </a:solidFill>
              </a:defRPr>
            </a:lvl3pPr>
            <a:lvl4pPr marL="1828800" lvl="3" indent="-228600" algn="l">
              <a:lnSpc>
                <a:spcPct val="100000"/>
              </a:lnSpc>
              <a:spcBef>
                <a:spcPts val="500"/>
              </a:spcBef>
              <a:spcAft>
                <a:spcPts val="0"/>
              </a:spcAft>
              <a:buSzPts val="1400"/>
              <a:buNone/>
              <a:defRPr sz="1400">
                <a:solidFill>
                  <a:srgbClr val="888888"/>
                </a:solidFill>
              </a:defRPr>
            </a:lvl4pPr>
            <a:lvl5pPr marL="2286000" lvl="4" indent="-228600" algn="l">
              <a:lnSpc>
                <a:spcPct val="100000"/>
              </a:lnSpc>
              <a:spcBef>
                <a:spcPts val="500"/>
              </a:spcBef>
              <a:spcAft>
                <a:spcPts val="0"/>
              </a:spcAft>
              <a:buSzPts val="1400"/>
              <a:buNone/>
              <a:defRPr sz="1400">
                <a:solidFill>
                  <a:srgbClr val="888888"/>
                </a:solidFill>
              </a:defRPr>
            </a:lvl5pPr>
            <a:lvl6pPr marL="2743200" lvl="5" indent="-228600" algn="l">
              <a:lnSpc>
                <a:spcPct val="100000"/>
              </a:lnSpc>
              <a:spcBef>
                <a:spcPts val="500"/>
              </a:spcBef>
              <a:spcAft>
                <a:spcPts val="0"/>
              </a:spcAft>
              <a:buSzPts val="1400"/>
              <a:buNone/>
              <a:defRPr sz="1400">
                <a:solidFill>
                  <a:srgbClr val="888888"/>
                </a:solidFill>
              </a:defRPr>
            </a:lvl6pPr>
            <a:lvl7pPr marL="3200400" lvl="6" indent="-228600" algn="l">
              <a:lnSpc>
                <a:spcPct val="100000"/>
              </a:lnSpc>
              <a:spcBef>
                <a:spcPts val="500"/>
              </a:spcBef>
              <a:spcAft>
                <a:spcPts val="0"/>
              </a:spcAft>
              <a:buSzPts val="1400"/>
              <a:buNone/>
              <a:defRPr sz="1400">
                <a:solidFill>
                  <a:srgbClr val="888888"/>
                </a:solidFill>
              </a:defRPr>
            </a:lvl7pPr>
            <a:lvl8pPr marL="3657600" lvl="7" indent="-228600" algn="l">
              <a:lnSpc>
                <a:spcPct val="100000"/>
              </a:lnSpc>
              <a:spcBef>
                <a:spcPts val="500"/>
              </a:spcBef>
              <a:spcAft>
                <a:spcPts val="0"/>
              </a:spcAft>
              <a:buSzPts val="1400"/>
              <a:buNone/>
              <a:defRPr sz="1400">
                <a:solidFill>
                  <a:srgbClr val="888888"/>
                </a:solidFill>
              </a:defRPr>
            </a:lvl8pPr>
            <a:lvl9pPr marL="4114800" lvl="8" indent="-228600" algn="l">
              <a:lnSpc>
                <a:spcPct val="100000"/>
              </a:lnSpc>
              <a:spcBef>
                <a:spcPts val="500"/>
              </a:spcBef>
              <a:spcAft>
                <a:spcPts val="0"/>
              </a:spcAft>
              <a:buSzPts val="1400"/>
              <a:buNone/>
              <a:defRPr sz="1400">
                <a:solidFill>
                  <a:srgbClr val="888888"/>
                </a:solidFill>
              </a:defRPr>
            </a:lvl9pPr>
          </a:lstStyle>
          <a:p>
            <a:endParaRPr/>
          </a:p>
        </p:txBody>
      </p:sp>
      <p:sp>
        <p:nvSpPr>
          <p:cNvPr id="38" name="Google Shape;38;p90"/>
          <p:cNvSpPr txBox="1">
            <a:spLocks noGrp="1"/>
          </p:cNvSpPr>
          <p:nvPr>
            <p:ph type="dt" idx="10"/>
          </p:nvPr>
        </p:nvSpPr>
        <p:spPr>
          <a:xfrm>
            <a:off x="5321808" y="1344502"/>
            <a:ext cx="1554480" cy="53035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1300">
                <a:solidFill>
                  <a:srgbClr val="FFFFFF"/>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90"/>
          <p:cNvSpPr txBox="1">
            <a:spLocks noGrp="1"/>
          </p:cNvSpPr>
          <p:nvPr>
            <p:ph type="ftr" idx="11"/>
          </p:nvPr>
        </p:nvSpPr>
        <p:spPr>
          <a:xfrm>
            <a:off x="1453896" y="5212080"/>
            <a:ext cx="5907024" cy="228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90"/>
          <p:cNvSpPr txBox="1">
            <a:spLocks noGrp="1"/>
          </p:cNvSpPr>
          <p:nvPr>
            <p:ph type="sldNum" idx="12"/>
          </p:nvPr>
        </p:nvSpPr>
        <p:spPr>
          <a:xfrm>
            <a:off x="8604504" y="5212080"/>
            <a:ext cx="2112264" cy="22860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00" b="0" i="0" u="none" strike="noStrike" cap="none">
                <a:solidFill>
                  <a:schemeClr val="lt2"/>
                </a:solidFill>
                <a:latin typeface="Century Gothic"/>
                <a:ea typeface="Century Gothic"/>
                <a:cs typeface="Century Gothic"/>
                <a:sym typeface="Century Gothic"/>
              </a:defRPr>
            </a:lvl1pPr>
            <a:lvl2pPr marL="0" lvl="1" indent="0" algn="r">
              <a:spcBef>
                <a:spcPts val="0"/>
              </a:spcBef>
              <a:buNone/>
              <a:defRPr sz="1000" b="0" i="0" u="none" strike="noStrike" cap="none">
                <a:solidFill>
                  <a:schemeClr val="lt2"/>
                </a:solidFill>
                <a:latin typeface="Century Gothic"/>
                <a:ea typeface="Century Gothic"/>
                <a:cs typeface="Century Gothic"/>
                <a:sym typeface="Century Gothic"/>
              </a:defRPr>
            </a:lvl2pPr>
            <a:lvl3pPr marL="0" lvl="2" indent="0" algn="r">
              <a:spcBef>
                <a:spcPts val="0"/>
              </a:spcBef>
              <a:buNone/>
              <a:defRPr sz="1000" b="0" i="0" u="none" strike="noStrike" cap="none">
                <a:solidFill>
                  <a:schemeClr val="lt2"/>
                </a:solidFill>
                <a:latin typeface="Century Gothic"/>
                <a:ea typeface="Century Gothic"/>
                <a:cs typeface="Century Gothic"/>
                <a:sym typeface="Century Gothic"/>
              </a:defRPr>
            </a:lvl3pPr>
            <a:lvl4pPr marL="0" lvl="3" indent="0" algn="r">
              <a:spcBef>
                <a:spcPts val="0"/>
              </a:spcBef>
              <a:buNone/>
              <a:defRPr sz="1000" b="0" i="0" u="none" strike="noStrike" cap="none">
                <a:solidFill>
                  <a:schemeClr val="lt2"/>
                </a:solidFill>
                <a:latin typeface="Century Gothic"/>
                <a:ea typeface="Century Gothic"/>
                <a:cs typeface="Century Gothic"/>
                <a:sym typeface="Century Gothic"/>
              </a:defRPr>
            </a:lvl4pPr>
            <a:lvl5pPr marL="0" lvl="4" indent="0" algn="r">
              <a:spcBef>
                <a:spcPts val="0"/>
              </a:spcBef>
              <a:buNone/>
              <a:defRPr sz="1000" b="0" i="0" u="none" strike="noStrike" cap="none">
                <a:solidFill>
                  <a:schemeClr val="lt2"/>
                </a:solidFill>
                <a:latin typeface="Century Gothic"/>
                <a:ea typeface="Century Gothic"/>
                <a:cs typeface="Century Gothic"/>
                <a:sym typeface="Century Gothic"/>
              </a:defRPr>
            </a:lvl5pPr>
            <a:lvl6pPr marL="0" lvl="5" indent="0" algn="r">
              <a:spcBef>
                <a:spcPts val="0"/>
              </a:spcBef>
              <a:buNone/>
              <a:defRPr sz="1000" b="0" i="0" u="none" strike="noStrike" cap="none">
                <a:solidFill>
                  <a:schemeClr val="lt2"/>
                </a:solidFill>
                <a:latin typeface="Century Gothic"/>
                <a:ea typeface="Century Gothic"/>
                <a:cs typeface="Century Gothic"/>
                <a:sym typeface="Century Gothic"/>
              </a:defRPr>
            </a:lvl6pPr>
            <a:lvl7pPr marL="0" lvl="6" indent="0" algn="r">
              <a:spcBef>
                <a:spcPts val="0"/>
              </a:spcBef>
              <a:buNone/>
              <a:defRPr sz="1000" b="0" i="0" u="none" strike="noStrike" cap="none">
                <a:solidFill>
                  <a:schemeClr val="lt2"/>
                </a:solidFill>
                <a:latin typeface="Century Gothic"/>
                <a:ea typeface="Century Gothic"/>
                <a:cs typeface="Century Gothic"/>
                <a:sym typeface="Century Gothic"/>
              </a:defRPr>
            </a:lvl7pPr>
            <a:lvl8pPr marL="0" lvl="7" indent="0" algn="r">
              <a:spcBef>
                <a:spcPts val="0"/>
              </a:spcBef>
              <a:buNone/>
              <a:defRPr sz="1000" b="0" i="0" u="none" strike="noStrike" cap="none">
                <a:solidFill>
                  <a:schemeClr val="lt2"/>
                </a:solidFill>
                <a:latin typeface="Century Gothic"/>
                <a:ea typeface="Century Gothic"/>
                <a:cs typeface="Century Gothic"/>
                <a:sym typeface="Century Gothic"/>
              </a:defRPr>
            </a:lvl8pPr>
            <a:lvl9pPr marL="0" lvl="8" indent="0" algn="r">
              <a:spcBef>
                <a:spcPts val="0"/>
              </a:spcBef>
              <a:buNone/>
              <a:defRPr sz="1000" b="0"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53EF97-F53D-4C7D-8AEF-58252E01F6DB}" type="datetimeFigureOut">
              <a:rPr lang="en-US" smtClean="0">
                <a:solidFill>
                  <a:prstClr val="black">
                    <a:tint val="75000"/>
                  </a:prstClr>
                </a:solidFill>
              </a:rPr>
              <a:pPr/>
              <a:t>6/9/2022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2B9B5B-1AC8-45BF-B704-FF6A842EB6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7546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9"/>
        <p:cNvGrpSpPr/>
        <p:nvPr/>
      </p:nvGrpSpPr>
      <p:grpSpPr>
        <a:xfrm>
          <a:off x="0" y="0"/>
          <a:ext cx="0" cy="0"/>
          <a:chOff x="0" y="0"/>
          <a:chExt cx="0" cy="0"/>
        </a:xfrm>
      </p:grpSpPr>
      <p:sp>
        <p:nvSpPr>
          <p:cNvPr id="50" name="Google Shape;50;p88"/>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8"/>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a:p>
        </p:txBody>
      </p:sp>
      <p:sp>
        <p:nvSpPr>
          <p:cNvPr id="52" name="Google Shape;52;p88"/>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8"/>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8"/>
          <p:cNvSpPr txBox="1">
            <a:spLocks noGrp="1"/>
          </p:cNvSpPr>
          <p:nvPr>
            <p:ph type="sldNum" idx="12"/>
          </p:nvPr>
        </p:nvSpPr>
        <p:spPr>
          <a:xfrm>
            <a:off x="10314667" y="6214535"/>
            <a:ext cx="1463040" cy="256032"/>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55"/>
        <p:cNvGrpSpPr/>
        <p:nvPr/>
      </p:nvGrpSpPr>
      <p:grpSpPr>
        <a:xfrm>
          <a:off x="0" y="0"/>
          <a:ext cx="0" cy="0"/>
          <a:chOff x="0" y="0"/>
          <a:chExt cx="0" cy="0"/>
        </a:xfrm>
      </p:grpSpPr>
      <p:sp>
        <p:nvSpPr>
          <p:cNvPr id="56" name="Google Shape;56;p91"/>
          <p:cNvSpPr/>
          <p:nvPr/>
        </p:nvSpPr>
        <p:spPr>
          <a:xfrm>
            <a:off x="9020386" y="237744"/>
            <a:ext cx="2926080" cy="6382512"/>
          </a:xfrm>
          <a:prstGeom prst="rect">
            <a:avLst/>
          </a:prstGeom>
          <a:solidFill>
            <a:schemeClr val="accent1">
              <a:alpha val="8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91"/>
          <p:cNvSpPr/>
          <p:nvPr/>
        </p:nvSpPr>
        <p:spPr>
          <a:xfrm>
            <a:off x="9157546" y="374904"/>
            <a:ext cx="2651760" cy="6108192"/>
          </a:xfrm>
          <a:prstGeom prst="rect">
            <a:avLst/>
          </a:prstGeom>
          <a:noFill/>
          <a:ln w="9525" cap="sq"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91"/>
          <p:cNvSpPr txBox="1">
            <a:spLocks noGrp="1"/>
          </p:cNvSpPr>
          <p:nvPr>
            <p:ph type="title"/>
          </p:nvPr>
        </p:nvSpPr>
        <p:spPr>
          <a:xfrm>
            <a:off x="9296400" y="603504"/>
            <a:ext cx="2432304" cy="164592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FFFFFF"/>
              </a:buClr>
              <a:buSzPts val="2800"/>
              <a:buFont typeface="Century Gothic"/>
              <a:buNone/>
              <a:defRPr sz="2800" b="0">
                <a:solidFill>
                  <a:srgbClr val="FFFFFF"/>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91"/>
          <p:cNvSpPr>
            <a:spLocks noGrp="1"/>
          </p:cNvSpPr>
          <p:nvPr>
            <p:ph type="pic" idx="2"/>
          </p:nvPr>
        </p:nvSpPr>
        <p:spPr>
          <a:xfrm>
            <a:off x="228599" y="237744"/>
            <a:ext cx="8531352" cy="6382512"/>
          </a:xfrm>
          <a:prstGeom prst="rect">
            <a:avLst/>
          </a:prstGeom>
          <a:solidFill>
            <a:srgbClr val="969696"/>
          </a:solidFill>
          <a:ln>
            <a:noFill/>
          </a:ln>
        </p:spPr>
      </p:sp>
      <p:sp>
        <p:nvSpPr>
          <p:cNvPr id="60" name="Google Shape;60;p91"/>
          <p:cNvSpPr txBox="1">
            <a:spLocks noGrp="1"/>
          </p:cNvSpPr>
          <p:nvPr>
            <p:ph type="body" idx="1"/>
          </p:nvPr>
        </p:nvSpPr>
        <p:spPr>
          <a:xfrm>
            <a:off x="9296400" y="2286000"/>
            <a:ext cx="2432304" cy="3502152"/>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800"/>
              </a:spcBef>
              <a:spcAft>
                <a:spcPts val="0"/>
              </a:spcAft>
              <a:buSzPts val="1400"/>
              <a:buNone/>
              <a:defRPr sz="1400">
                <a:solidFill>
                  <a:srgbClr val="FFFFFF"/>
                </a:solidFill>
              </a:defRPr>
            </a:lvl1pPr>
            <a:lvl2pPr marL="914400" lvl="1" indent="-228600" algn="l">
              <a:lnSpc>
                <a:spcPct val="100000"/>
              </a:lnSpc>
              <a:spcBef>
                <a:spcPts val="500"/>
              </a:spcBef>
              <a:spcAft>
                <a:spcPts val="0"/>
              </a:spcAft>
              <a:buSzPts val="1200"/>
              <a:buNone/>
              <a:defRPr sz="1200"/>
            </a:lvl2pPr>
            <a:lvl3pPr marL="1371600" lvl="2" indent="-228600" algn="l">
              <a:lnSpc>
                <a:spcPct val="100000"/>
              </a:lnSpc>
              <a:spcBef>
                <a:spcPts val="500"/>
              </a:spcBef>
              <a:spcAft>
                <a:spcPts val="0"/>
              </a:spcAft>
              <a:buSzPts val="1000"/>
              <a:buNone/>
              <a:defRPr sz="1000"/>
            </a:lvl3pPr>
            <a:lvl4pPr marL="1828800" lvl="3" indent="-228600" algn="l">
              <a:lnSpc>
                <a:spcPct val="100000"/>
              </a:lnSpc>
              <a:spcBef>
                <a:spcPts val="500"/>
              </a:spcBef>
              <a:spcAft>
                <a:spcPts val="0"/>
              </a:spcAft>
              <a:buSzPts val="900"/>
              <a:buNone/>
              <a:defRPr sz="900"/>
            </a:lvl4pPr>
            <a:lvl5pPr marL="2286000" lvl="4" indent="-228600" algn="l">
              <a:lnSpc>
                <a:spcPct val="100000"/>
              </a:lnSpc>
              <a:spcBef>
                <a:spcPts val="500"/>
              </a:spcBef>
              <a:spcAft>
                <a:spcPts val="0"/>
              </a:spcAft>
              <a:buSzPts val="900"/>
              <a:buNone/>
              <a:defRPr sz="900"/>
            </a:lvl5pPr>
            <a:lvl6pPr marL="2743200" lvl="5" indent="-228600" algn="l">
              <a:lnSpc>
                <a:spcPct val="100000"/>
              </a:lnSpc>
              <a:spcBef>
                <a:spcPts val="500"/>
              </a:spcBef>
              <a:spcAft>
                <a:spcPts val="0"/>
              </a:spcAft>
              <a:buSzPts val="900"/>
              <a:buNone/>
              <a:defRPr sz="900"/>
            </a:lvl6pPr>
            <a:lvl7pPr marL="3200400" lvl="6" indent="-228600" algn="l">
              <a:lnSpc>
                <a:spcPct val="100000"/>
              </a:lnSpc>
              <a:spcBef>
                <a:spcPts val="500"/>
              </a:spcBef>
              <a:spcAft>
                <a:spcPts val="0"/>
              </a:spcAft>
              <a:buSzPts val="900"/>
              <a:buNone/>
              <a:defRPr sz="900"/>
            </a:lvl7pPr>
            <a:lvl8pPr marL="3657600" lvl="7" indent="-228600" algn="l">
              <a:lnSpc>
                <a:spcPct val="100000"/>
              </a:lnSpc>
              <a:spcBef>
                <a:spcPts val="500"/>
              </a:spcBef>
              <a:spcAft>
                <a:spcPts val="0"/>
              </a:spcAft>
              <a:buSzPts val="900"/>
              <a:buNone/>
              <a:defRPr sz="900"/>
            </a:lvl8pPr>
            <a:lvl9pPr marL="4114800" lvl="8" indent="-228600" algn="l">
              <a:lnSpc>
                <a:spcPct val="100000"/>
              </a:lnSpc>
              <a:spcBef>
                <a:spcPts val="500"/>
              </a:spcBef>
              <a:spcAft>
                <a:spcPts val="0"/>
              </a:spcAft>
              <a:buSzPts val="900"/>
              <a:buNone/>
              <a:defRPr sz="900"/>
            </a:lvl9pPr>
          </a:lstStyle>
          <a:p>
            <a:endParaRPr/>
          </a:p>
        </p:txBody>
      </p:sp>
      <p:sp>
        <p:nvSpPr>
          <p:cNvPr id="61" name="Google Shape;61;p91"/>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1"/>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sz="1000">
                <a:solidFill>
                  <a:srgbClr val="FEFEFE"/>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1"/>
          <p:cNvSpPr txBox="1">
            <a:spLocks noGrp="1"/>
          </p:cNvSpPr>
          <p:nvPr>
            <p:ph type="sldNum" idx="12"/>
          </p:nvPr>
        </p:nvSpPr>
        <p:spPr>
          <a:xfrm>
            <a:off x="10314667" y="6214535"/>
            <a:ext cx="1463040" cy="256032"/>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00" b="0" i="0" u="none" strike="noStrike" cap="none">
                <a:solidFill>
                  <a:srgbClr val="FFFFFF"/>
                </a:solidFill>
                <a:latin typeface="Century Gothic"/>
                <a:ea typeface="Century Gothic"/>
                <a:cs typeface="Century Gothic"/>
                <a:sym typeface="Century Gothic"/>
              </a:defRPr>
            </a:lvl1pPr>
            <a:lvl2pPr marL="0" lvl="1" indent="0" algn="r">
              <a:spcBef>
                <a:spcPts val="0"/>
              </a:spcBef>
              <a:buNone/>
              <a:defRPr sz="1000" b="0" i="0" u="none" strike="noStrike" cap="none">
                <a:solidFill>
                  <a:srgbClr val="FFFFFF"/>
                </a:solidFill>
                <a:latin typeface="Century Gothic"/>
                <a:ea typeface="Century Gothic"/>
                <a:cs typeface="Century Gothic"/>
                <a:sym typeface="Century Gothic"/>
              </a:defRPr>
            </a:lvl2pPr>
            <a:lvl3pPr marL="0" lvl="2" indent="0" algn="r">
              <a:spcBef>
                <a:spcPts val="0"/>
              </a:spcBef>
              <a:buNone/>
              <a:defRPr sz="1000" b="0" i="0" u="none" strike="noStrike" cap="none">
                <a:solidFill>
                  <a:srgbClr val="FFFFFF"/>
                </a:solidFill>
                <a:latin typeface="Century Gothic"/>
                <a:ea typeface="Century Gothic"/>
                <a:cs typeface="Century Gothic"/>
                <a:sym typeface="Century Gothic"/>
              </a:defRPr>
            </a:lvl3pPr>
            <a:lvl4pPr marL="0" lvl="3" indent="0" algn="r">
              <a:spcBef>
                <a:spcPts val="0"/>
              </a:spcBef>
              <a:buNone/>
              <a:defRPr sz="1000" b="0" i="0" u="none" strike="noStrike" cap="none">
                <a:solidFill>
                  <a:srgbClr val="FFFFFF"/>
                </a:solidFill>
                <a:latin typeface="Century Gothic"/>
                <a:ea typeface="Century Gothic"/>
                <a:cs typeface="Century Gothic"/>
                <a:sym typeface="Century Gothic"/>
              </a:defRPr>
            </a:lvl4pPr>
            <a:lvl5pPr marL="0" lvl="4" indent="0" algn="r">
              <a:spcBef>
                <a:spcPts val="0"/>
              </a:spcBef>
              <a:buNone/>
              <a:defRPr sz="1000" b="0" i="0" u="none" strike="noStrike" cap="none">
                <a:solidFill>
                  <a:srgbClr val="FFFFFF"/>
                </a:solidFill>
                <a:latin typeface="Century Gothic"/>
                <a:ea typeface="Century Gothic"/>
                <a:cs typeface="Century Gothic"/>
                <a:sym typeface="Century Gothic"/>
              </a:defRPr>
            </a:lvl5pPr>
            <a:lvl6pPr marL="0" lvl="5" indent="0" algn="r">
              <a:spcBef>
                <a:spcPts val="0"/>
              </a:spcBef>
              <a:buNone/>
              <a:defRPr sz="1000" b="0" i="0" u="none" strike="noStrike" cap="none">
                <a:solidFill>
                  <a:srgbClr val="FFFFFF"/>
                </a:solidFill>
                <a:latin typeface="Century Gothic"/>
                <a:ea typeface="Century Gothic"/>
                <a:cs typeface="Century Gothic"/>
                <a:sym typeface="Century Gothic"/>
              </a:defRPr>
            </a:lvl6pPr>
            <a:lvl7pPr marL="0" lvl="6" indent="0" algn="r">
              <a:spcBef>
                <a:spcPts val="0"/>
              </a:spcBef>
              <a:buNone/>
              <a:defRPr sz="1000" b="0" i="0" u="none" strike="noStrike" cap="none">
                <a:solidFill>
                  <a:srgbClr val="FFFFFF"/>
                </a:solidFill>
                <a:latin typeface="Century Gothic"/>
                <a:ea typeface="Century Gothic"/>
                <a:cs typeface="Century Gothic"/>
                <a:sym typeface="Century Gothic"/>
              </a:defRPr>
            </a:lvl7pPr>
            <a:lvl8pPr marL="0" lvl="7" indent="0" algn="r">
              <a:spcBef>
                <a:spcPts val="0"/>
              </a:spcBef>
              <a:buNone/>
              <a:defRPr sz="1000" b="0" i="0" u="none" strike="noStrike" cap="none">
                <a:solidFill>
                  <a:srgbClr val="FFFFFF"/>
                </a:solidFill>
                <a:latin typeface="Century Gothic"/>
                <a:ea typeface="Century Gothic"/>
                <a:cs typeface="Century Gothic"/>
                <a:sym typeface="Century Gothic"/>
              </a:defRPr>
            </a:lvl8pPr>
            <a:lvl9pPr marL="0" lvl="8" indent="0" algn="r">
              <a:spcBef>
                <a:spcPts val="0"/>
              </a:spcBef>
              <a:buNone/>
              <a:defRPr sz="1000" b="0" i="0" u="none" strike="noStrike" cap="none">
                <a:solidFill>
                  <a:srgbClr val="FF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gradFill>
          <a:gsLst>
            <a:gs pos="0">
              <a:srgbClr val="B1DDFF"/>
            </a:gs>
            <a:gs pos="100000">
              <a:srgbClr val="CBE8FE"/>
            </a:gs>
          </a:gsLst>
          <a:path path="circle">
            <a:fillToRect l="50000" t="50000" r="50000" b="50000"/>
          </a:path>
          <a:tileRect/>
        </a:gradFill>
        <a:effectLst/>
      </p:bgPr>
    </p:bg>
    <p:spTree>
      <p:nvGrpSpPr>
        <p:cNvPr id="1" name="Shape 73"/>
        <p:cNvGrpSpPr/>
        <p:nvPr/>
      </p:nvGrpSpPr>
      <p:grpSpPr>
        <a:xfrm>
          <a:off x="0" y="0"/>
          <a:ext cx="0" cy="0"/>
          <a:chOff x="0" y="0"/>
          <a:chExt cx="0" cy="0"/>
        </a:xfrm>
      </p:grpSpPr>
      <p:sp>
        <p:nvSpPr>
          <p:cNvPr id="74" name="Google Shape;74;p86"/>
          <p:cNvSpPr/>
          <p:nvPr/>
        </p:nvSpPr>
        <p:spPr>
          <a:xfrm>
            <a:off x="0" y="0"/>
            <a:ext cx="12192000" cy="6858000"/>
          </a:xfrm>
          <a:prstGeom prst="rect">
            <a:avLst/>
          </a:prstGeom>
          <a:blipFill rotWithShape="1">
            <a:blip r:embed="rId2">
              <a:alphaModFix amt="12000"/>
            </a:blip>
            <a:tile tx="-368300" ty="203200" sx="64000" sy="64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entury Gothic"/>
                <a:ea typeface="Century Gothic"/>
                <a:cs typeface="Century Gothic"/>
                <a:sym typeface="Century Gothic"/>
              </a:rPr>
              <a:t>C</a:t>
            </a:r>
            <a:endParaRPr/>
          </a:p>
        </p:txBody>
      </p:sp>
      <p:sp>
        <p:nvSpPr>
          <p:cNvPr id="75" name="Google Shape;75;p86"/>
          <p:cNvSpPr/>
          <p:nvPr/>
        </p:nvSpPr>
        <p:spPr>
          <a:xfrm>
            <a:off x="1307870" y="1267730"/>
            <a:ext cx="9576262" cy="4307950"/>
          </a:xfrm>
          <a:prstGeom prst="rect">
            <a:avLst/>
          </a:prstGeom>
          <a:solidFill>
            <a:schemeClr val="dk2"/>
          </a:solidFill>
          <a:ln>
            <a:noFill/>
          </a:ln>
          <a:effectLst>
            <a:outerShdw blurRad="50800" algn="ctr" rotWithShape="0">
              <a:srgbClr val="000000">
                <a:alpha val="6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6"/>
          <p:cNvSpPr/>
          <p:nvPr/>
        </p:nvSpPr>
        <p:spPr>
          <a:xfrm>
            <a:off x="1447801" y="1411615"/>
            <a:ext cx="9296400" cy="4034770"/>
          </a:xfrm>
          <a:prstGeom prst="rect">
            <a:avLst/>
          </a:prstGeom>
          <a:noFill/>
          <a:ln w="9525" cap="sq"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6"/>
          <p:cNvSpPr/>
          <p:nvPr/>
        </p:nvSpPr>
        <p:spPr>
          <a:xfrm>
            <a:off x="5135880" y="1267730"/>
            <a:ext cx="1920240" cy="7315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 name="Google Shape;78;p86"/>
          <p:cNvGrpSpPr/>
          <p:nvPr/>
        </p:nvGrpSpPr>
        <p:grpSpPr>
          <a:xfrm>
            <a:off x="5250180" y="1267730"/>
            <a:ext cx="1691640" cy="645295"/>
            <a:chOff x="5318306" y="1386268"/>
            <a:chExt cx="1567331" cy="645295"/>
          </a:xfrm>
        </p:grpSpPr>
        <p:cxnSp>
          <p:nvCxnSpPr>
            <p:cNvPr id="79" name="Google Shape;79;p86"/>
            <p:cNvCxnSpPr/>
            <p:nvPr/>
          </p:nvCxnSpPr>
          <p:spPr>
            <a:xfrm>
              <a:off x="5318306" y="1386268"/>
              <a:ext cx="0" cy="640080"/>
            </a:xfrm>
            <a:prstGeom prst="straightConnector1">
              <a:avLst/>
            </a:prstGeom>
            <a:solidFill>
              <a:srgbClr val="262626"/>
            </a:solidFill>
            <a:ln w="9525" cap="flat" cmpd="sng">
              <a:solidFill>
                <a:srgbClr val="D3E9F3"/>
              </a:solidFill>
              <a:prstDash val="solid"/>
              <a:miter lim="800000"/>
              <a:headEnd type="none" w="sm" len="sm"/>
              <a:tailEnd type="none" w="sm" len="sm"/>
            </a:ln>
          </p:spPr>
        </p:cxnSp>
        <p:cxnSp>
          <p:nvCxnSpPr>
            <p:cNvPr id="80" name="Google Shape;80;p86"/>
            <p:cNvCxnSpPr/>
            <p:nvPr/>
          </p:nvCxnSpPr>
          <p:spPr>
            <a:xfrm>
              <a:off x="6885637" y="1386268"/>
              <a:ext cx="0" cy="640080"/>
            </a:xfrm>
            <a:prstGeom prst="straightConnector1">
              <a:avLst/>
            </a:prstGeom>
            <a:solidFill>
              <a:srgbClr val="262626"/>
            </a:solidFill>
            <a:ln w="9525" cap="flat" cmpd="sng">
              <a:solidFill>
                <a:srgbClr val="D3E9F3"/>
              </a:solidFill>
              <a:prstDash val="solid"/>
              <a:miter lim="800000"/>
              <a:headEnd type="none" w="sm" len="sm"/>
              <a:tailEnd type="none" w="sm" len="sm"/>
            </a:ln>
          </p:spPr>
        </p:cxnSp>
        <p:cxnSp>
          <p:nvCxnSpPr>
            <p:cNvPr id="81" name="Google Shape;81;p86"/>
            <p:cNvCxnSpPr/>
            <p:nvPr/>
          </p:nvCxnSpPr>
          <p:spPr>
            <a:xfrm>
              <a:off x="5318306" y="2031563"/>
              <a:ext cx="1567331" cy="0"/>
            </a:xfrm>
            <a:prstGeom prst="straightConnector1">
              <a:avLst/>
            </a:prstGeom>
            <a:solidFill>
              <a:srgbClr val="262626"/>
            </a:solidFill>
            <a:ln w="9525" cap="flat" cmpd="sng">
              <a:solidFill>
                <a:srgbClr val="D3E9F3"/>
              </a:solidFill>
              <a:prstDash val="solid"/>
              <a:miter lim="800000"/>
              <a:headEnd type="none" w="sm" len="sm"/>
              <a:tailEnd type="none" w="sm" len="sm"/>
            </a:ln>
          </p:spPr>
        </p:cxnSp>
      </p:grpSp>
      <p:sp>
        <p:nvSpPr>
          <p:cNvPr id="82" name="Google Shape;82;p86"/>
          <p:cNvSpPr txBox="1">
            <a:spLocks noGrp="1"/>
          </p:cNvSpPr>
          <p:nvPr>
            <p:ph type="ctrTitle"/>
          </p:nvPr>
        </p:nvSpPr>
        <p:spPr>
          <a:xfrm>
            <a:off x="1561708" y="2091263"/>
            <a:ext cx="9068586" cy="2590800"/>
          </a:xfrm>
          <a:prstGeom prst="rect">
            <a:avLst/>
          </a:prstGeom>
          <a:noFill/>
          <a:ln>
            <a:noFill/>
          </a:ln>
        </p:spPr>
        <p:txBody>
          <a:bodyPr spcFirstLastPara="1" wrap="square" lIns="91425" tIns="45700" rIns="91425" bIns="45700" anchor="ctr" anchorCtr="0">
            <a:noAutofit/>
          </a:bodyPr>
          <a:lstStyle>
            <a:lvl1pPr lvl="0" algn="ctr">
              <a:lnSpc>
                <a:spcPct val="83000"/>
              </a:lnSpc>
              <a:spcBef>
                <a:spcPts val="0"/>
              </a:spcBef>
              <a:spcAft>
                <a:spcPts val="0"/>
              </a:spcAft>
              <a:buClr>
                <a:schemeClr val="lt1"/>
              </a:buClr>
              <a:buSzPts val="7200"/>
              <a:buFont typeface="Century Gothic"/>
              <a:buNone/>
              <a:defRPr sz="7200" b="0"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86"/>
          <p:cNvSpPr txBox="1">
            <a:spLocks noGrp="1"/>
          </p:cNvSpPr>
          <p:nvPr>
            <p:ph type="subTitle" idx="1"/>
          </p:nvPr>
        </p:nvSpPr>
        <p:spPr>
          <a:xfrm>
            <a:off x="1562100" y="4682062"/>
            <a:ext cx="9070848" cy="457201"/>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600"/>
              <a:buNone/>
              <a:defRPr sz="1600">
                <a:solidFill>
                  <a:schemeClr val="lt2"/>
                </a:solidFill>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a:endParaRPr/>
          </a:p>
        </p:txBody>
      </p:sp>
      <p:sp>
        <p:nvSpPr>
          <p:cNvPr id="84" name="Google Shape;84;p86"/>
          <p:cNvSpPr txBox="1">
            <a:spLocks noGrp="1"/>
          </p:cNvSpPr>
          <p:nvPr>
            <p:ph type="dt" idx="10"/>
          </p:nvPr>
        </p:nvSpPr>
        <p:spPr>
          <a:xfrm>
            <a:off x="5318760" y="1341255"/>
            <a:ext cx="1554480" cy="527213"/>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1300">
                <a:solidFill>
                  <a:srgbClr val="FFFFFF"/>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86"/>
          <p:cNvSpPr txBox="1">
            <a:spLocks noGrp="1"/>
          </p:cNvSpPr>
          <p:nvPr>
            <p:ph type="ftr" idx="11"/>
          </p:nvPr>
        </p:nvSpPr>
        <p:spPr>
          <a:xfrm>
            <a:off x="1453896" y="5212080"/>
            <a:ext cx="5905500" cy="228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86"/>
          <p:cNvSpPr txBox="1">
            <a:spLocks noGrp="1"/>
          </p:cNvSpPr>
          <p:nvPr>
            <p:ph type="sldNum" idx="12"/>
          </p:nvPr>
        </p:nvSpPr>
        <p:spPr>
          <a:xfrm>
            <a:off x="8606919" y="5212080"/>
            <a:ext cx="2111881" cy="22860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00" b="0" i="0" u="none" strike="noStrike" cap="none">
                <a:solidFill>
                  <a:schemeClr val="lt2"/>
                </a:solidFill>
                <a:latin typeface="Century Gothic"/>
                <a:ea typeface="Century Gothic"/>
                <a:cs typeface="Century Gothic"/>
                <a:sym typeface="Century Gothic"/>
              </a:defRPr>
            </a:lvl1pPr>
            <a:lvl2pPr marL="0" lvl="1" indent="0" algn="r">
              <a:spcBef>
                <a:spcPts val="0"/>
              </a:spcBef>
              <a:buNone/>
              <a:defRPr sz="1000" b="0" i="0" u="none" strike="noStrike" cap="none">
                <a:solidFill>
                  <a:schemeClr val="lt2"/>
                </a:solidFill>
                <a:latin typeface="Century Gothic"/>
                <a:ea typeface="Century Gothic"/>
                <a:cs typeface="Century Gothic"/>
                <a:sym typeface="Century Gothic"/>
              </a:defRPr>
            </a:lvl2pPr>
            <a:lvl3pPr marL="0" lvl="2" indent="0" algn="r">
              <a:spcBef>
                <a:spcPts val="0"/>
              </a:spcBef>
              <a:buNone/>
              <a:defRPr sz="1000" b="0" i="0" u="none" strike="noStrike" cap="none">
                <a:solidFill>
                  <a:schemeClr val="lt2"/>
                </a:solidFill>
                <a:latin typeface="Century Gothic"/>
                <a:ea typeface="Century Gothic"/>
                <a:cs typeface="Century Gothic"/>
                <a:sym typeface="Century Gothic"/>
              </a:defRPr>
            </a:lvl3pPr>
            <a:lvl4pPr marL="0" lvl="3" indent="0" algn="r">
              <a:spcBef>
                <a:spcPts val="0"/>
              </a:spcBef>
              <a:buNone/>
              <a:defRPr sz="1000" b="0" i="0" u="none" strike="noStrike" cap="none">
                <a:solidFill>
                  <a:schemeClr val="lt2"/>
                </a:solidFill>
                <a:latin typeface="Century Gothic"/>
                <a:ea typeface="Century Gothic"/>
                <a:cs typeface="Century Gothic"/>
                <a:sym typeface="Century Gothic"/>
              </a:defRPr>
            </a:lvl4pPr>
            <a:lvl5pPr marL="0" lvl="4" indent="0" algn="r">
              <a:spcBef>
                <a:spcPts val="0"/>
              </a:spcBef>
              <a:buNone/>
              <a:defRPr sz="1000" b="0" i="0" u="none" strike="noStrike" cap="none">
                <a:solidFill>
                  <a:schemeClr val="lt2"/>
                </a:solidFill>
                <a:latin typeface="Century Gothic"/>
                <a:ea typeface="Century Gothic"/>
                <a:cs typeface="Century Gothic"/>
                <a:sym typeface="Century Gothic"/>
              </a:defRPr>
            </a:lvl5pPr>
            <a:lvl6pPr marL="0" lvl="5" indent="0" algn="r">
              <a:spcBef>
                <a:spcPts val="0"/>
              </a:spcBef>
              <a:buNone/>
              <a:defRPr sz="1000" b="0" i="0" u="none" strike="noStrike" cap="none">
                <a:solidFill>
                  <a:schemeClr val="lt2"/>
                </a:solidFill>
                <a:latin typeface="Century Gothic"/>
                <a:ea typeface="Century Gothic"/>
                <a:cs typeface="Century Gothic"/>
                <a:sym typeface="Century Gothic"/>
              </a:defRPr>
            </a:lvl6pPr>
            <a:lvl7pPr marL="0" lvl="6" indent="0" algn="r">
              <a:spcBef>
                <a:spcPts val="0"/>
              </a:spcBef>
              <a:buNone/>
              <a:defRPr sz="1000" b="0" i="0" u="none" strike="noStrike" cap="none">
                <a:solidFill>
                  <a:schemeClr val="lt2"/>
                </a:solidFill>
                <a:latin typeface="Century Gothic"/>
                <a:ea typeface="Century Gothic"/>
                <a:cs typeface="Century Gothic"/>
                <a:sym typeface="Century Gothic"/>
              </a:defRPr>
            </a:lvl7pPr>
            <a:lvl8pPr marL="0" lvl="7" indent="0" algn="r">
              <a:spcBef>
                <a:spcPts val="0"/>
              </a:spcBef>
              <a:buNone/>
              <a:defRPr sz="1000" b="0" i="0" u="none" strike="noStrike" cap="none">
                <a:solidFill>
                  <a:schemeClr val="lt2"/>
                </a:solidFill>
                <a:latin typeface="Century Gothic"/>
                <a:ea typeface="Century Gothic"/>
                <a:cs typeface="Century Gothic"/>
                <a:sym typeface="Century Gothic"/>
              </a:defRPr>
            </a:lvl8pPr>
            <a:lvl9pPr marL="0" lvl="8" indent="0" algn="r">
              <a:spcBef>
                <a:spcPts val="0"/>
              </a:spcBef>
              <a:buNone/>
              <a:defRPr sz="1000" b="0"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gradFill>
          <a:gsLst>
            <a:gs pos="0">
              <a:srgbClr val="B0DBFF"/>
            </a:gs>
            <a:gs pos="100000">
              <a:srgbClr val="CBE8FE"/>
            </a:gs>
          </a:gsLst>
          <a:path path="circle">
            <a:fillToRect l="50000" t="50000" r="50000" b="50000"/>
          </a:path>
          <a:tileRect/>
        </a:gradFill>
        <a:effectLst/>
      </p:bgPr>
    </p:bg>
    <p:spTree>
      <p:nvGrpSpPr>
        <p:cNvPr id="1" name="Shape 87"/>
        <p:cNvGrpSpPr/>
        <p:nvPr/>
      </p:nvGrpSpPr>
      <p:grpSpPr>
        <a:xfrm>
          <a:off x="0" y="0"/>
          <a:ext cx="0" cy="0"/>
          <a:chOff x="0" y="0"/>
          <a:chExt cx="0" cy="0"/>
        </a:xfrm>
      </p:grpSpPr>
      <p:sp>
        <p:nvSpPr>
          <p:cNvPr id="88" name="Google Shape;88;p89"/>
          <p:cNvSpPr/>
          <p:nvPr/>
        </p:nvSpPr>
        <p:spPr>
          <a:xfrm>
            <a:off x="0" y="0"/>
            <a:ext cx="12192000" cy="6858000"/>
          </a:xfrm>
          <a:prstGeom prst="rect">
            <a:avLst/>
          </a:prstGeom>
          <a:blipFill rotWithShape="1">
            <a:blip r:embed="rId2">
              <a:alphaModFix amt="12000"/>
            </a:blip>
            <a:tile tx="-368300" ty="203200" sx="64000" sy="64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entury Gothic"/>
                <a:ea typeface="Century Gothic"/>
                <a:cs typeface="Century Gothic"/>
                <a:sym typeface="Century Gothic"/>
              </a:rPr>
              <a:t>C</a:t>
            </a:r>
            <a:endParaRPr/>
          </a:p>
        </p:txBody>
      </p:sp>
      <p:sp>
        <p:nvSpPr>
          <p:cNvPr id="89" name="Google Shape;89;p89"/>
          <p:cNvSpPr/>
          <p:nvPr/>
        </p:nvSpPr>
        <p:spPr>
          <a:xfrm>
            <a:off x="1307870" y="1267730"/>
            <a:ext cx="9576262" cy="4307950"/>
          </a:xfrm>
          <a:prstGeom prst="rect">
            <a:avLst/>
          </a:prstGeom>
          <a:solidFill>
            <a:schemeClr val="dk2"/>
          </a:solidFill>
          <a:ln>
            <a:noFill/>
          </a:ln>
          <a:effectLst>
            <a:outerShdw blurRad="50800" algn="ctr" rotWithShape="0">
              <a:srgbClr val="000000">
                <a:alpha val="6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89"/>
          <p:cNvSpPr/>
          <p:nvPr/>
        </p:nvSpPr>
        <p:spPr>
          <a:xfrm>
            <a:off x="1447801" y="1411615"/>
            <a:ext cx="9296400" cy="4034770"/>
          </a:xfrm>
          <a:prstGeom prst="rect">
            <a:avLst/>
          </a:prstGeom>
          <a:noFill/>
          <a:ln w="9525" cap="sq"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9"/>
          <p:cNvSpPr/>
          <p:nvPr/>
        </p:nvSpPr>
        <p:spPr>
          <a:xfrm>
            <a:off x="5135880" y="1267730"/>
            <a:ext cx="1920240" cy="7315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89"/>
          <p:cNvGrpSpPr/>
          <p:nvPr/>
        </p:nvGrpSpPr>
        <p:grpSpPr>
          <a:xfrm>
            <a:off x="5250180" y="1267730"/>
            <a:ext cx="1691640" cy="645295"/>
            <a:chOff x="5318306" y="1386268"/>
            <a:chExt cx="1567331" cy="645295"/>
          </a:xfrm>
        </p:grpSpPr>
        <p:cxnSp>
          <p:nvCxnSpPr>
            <p:cNvPr id="93" name="Google Shape;93;p89"/>
            <p:cNvCxnSpPr/>
            <p:nvPr/>
          </p:nvCxnSpPr>
          <p:spPr>
            <a:xfrm>
              <a:off x="5318306" y="1386268"/>
              <a:ext cx="0" cy="640080"/>
            </a:xfrm>
            <a:prstGeom prst="straightConnector1">
              <a:avLst/>
            </a:prstGeom>
            <a:solidFill>
              <a:srgbClr val="262626"/>
            </a:solidFill>
            <a:ln w="9525" cap="flat" cmpd="sng">
              <a:solidFill>
                <a:srgbClr val="D3E9F3"/>
              </a:solidFill>
              <a:prstDash val="solid"/>
              <a:miter lim="800000"/>
              <a:headEnd type="none" w="sm" len="sm"/>
              <a:tailEnd type="none" w="sm" len="sm"/>
            </a:ln>
          </p:spPr>
        </p:cxnSp>
        <p:cxnSp>
          <p:nvCxnSpPr>
            <p:cNvPr id="94" name="Google Shape;94;p89"/>
            <p:cNvCxnSpPr/>
            <p:nvPr/>
          </p:nvCxnSpPr>
          <p:spPr>
            <a:xfrm>
              <a:off x="6885637" y="1386268"/>
              <a:ext cx="0" cy="640080"/>
            </a:xfrm>
            <a:prstGeom prst="straightConnector1">
              <a:avLst/>
            </a:prstGeom>
            <a:solidFill>
              <a:srgbClr val="262626"/>
            </a:solidFill>
            <a:ln w="9525" cap="flat" cmpd="sng">
              <a:solidFill>
                <a:srgbClr val="D3E9F3"/>
              </a:solidFill>
              <a:prstDash val="solid"/>
              <a:miter lim="800000"/>
              <a:headEnd type="none" w="sm" len="sm"/>
              <a:tailEnd type="none" w="sm" len="sm"/>
            </a:ln>
          </p:spPr>
        </p:cxnSp>
        <p:cxnSp>
          <p:nvCxnSpPr>
            <p:cNvPr id="95" name="Google Shape;95;p89"/>
            <p:cNvCxnSpPr/>
            <p:nvPr/>
          </p:nvCxnSpPr>
          <p:spPr>
            <a:xfrm>
              <a:off x="5318306" y="2031563"/>
              <a:ext cx="1567331" cy="0"/>
            </a:xfrm>
            <a:prstGeom prst="straightConnector1">
              <a:avLst/>
            </a:prstGeom>
            <a:solidFill>
              <a:srgbClr val="262626"/>
            </a:solidFill>
            <a:ln w="9525" cap="flat" cmpd="sng">
              <a:solidFill>
                <a:srgbClr val="D3E9F3"/>
              </a:solidFill>
              <a:prstDash val="solid"/>
              <a:miter lim="800000"/>
              <a:headEnd type="none" w="sm" len="sm"/>
              <a:tailEnd type="none" w="sm" len="sm"/>
            </a:ln>
          </p:spPr>
        </p:cxnSp>
      </p:grpSp>
      <p:sp>
        <p:nvSpPr>
          <p:cNvPr id="96" name="Google Shape;96;p89"/>
          <p:cNvSpPr txBox="1">
            <a:spLocks noGrp="1"/>
          </p:cNvSpPr>
          <p:nvPr>
            <p:ph type="title"/>
          </p:nvPr>
        </p:nvSpPr>
        <p:spPr>
          <a:xfrm>
            <a:off x="1563623" y="2094309"/>
            <a:ext cx="9070848" cy="2587752"/>
          </a:xfrm>
          <a:prstGeom prst="rect">
            <a:avLst/>
          </a:prstGeom>
          <a:noFill/>
          <a:ln>
            <a:noFill/>
          </a:ln>
        </p:spPr>
        <p:txBody>
          <a:bodyPr spcFirstLastPara="1" wrap="square" lIns="91425" tIns="45700" rIns="91425" bIns="45700" anchor="ctr" anchorCtr="0">
            <a:noAutofit/>
          </a:bodyPr>
          <a:lstStyle>
            <a:lvl1pPr lvl="0" algn="ctr">
              <a:lnSpc>
                <a:spcPct val="83000"/>
              </a:lnSpc>
              <a:spcBef>
                <a:spcPts val="0"/>
              </a:spcBef>
              <a:spcAft>
                <a:spcPts val="0"/>
              </a:spcAft>
              <a:buClr>
                <a:schemeClr val="lt1"/>
              </a:buClr>
              <a:buSzPts val="7200"/>
              <a:buFont typeface="Century Gothic"/>
              <a:buNone/>
              <a:defRPr sz="7200"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89"/>
          <p:cNvSpPr txBox="1">
            <a:spLocks noGrp="1"/>
          </p:cNvSpPr>
          <p:nvPr>
            <p:ph type="body" idx="1"/>
          </p:nvPr>
        </p:nvSpPr>
        <p:spPr>
          <a:xfrm>
            <a:off x="1563624" y="4682062"/>
            <a:ext cx="9070848" cy="4572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900"/>
              </a:spcBef>
              <a:spcAft>
                <a:spcPts val="0"/>
              </a:spcAft>
              <a:buSzPts val="1600"/>
              <a:buNone/>
              <a:defRPr sz="1600">
                <a:solidFill>
                  <a:schemeClr val="lt2"/>
                </a:solidFill>
              </a:defRPr>
            </a:lvl1pPr>
            <a:lvl2pPr marL="914400" lvl="1" indent="-228600" algn="l">
              <a:lnSpc>
                <a:spcPct val="100000"/>
              </a:lnSpc>
              <a:spcBef>
                <a:spcPts val="500"/>
              </a:spcBef>
              <a:spcAft>
                <a:spcPts val="0"/>
              </a:spcAft>
              <a:buSzPts val="1600"/>
              <a:buNone/>
              <a:defRPr sz="1600">
                <a:solidFill>
                  <a:srgbClr val="888888"/>
                </a:solidFill>
              </a:defRPr>
            </a:lvl2pPr>
            <a:lvl3pPr marL="1371600" lvl="2" indent="-228600" algn="l">
              <a:lnSpc>
                <a:spcPct val="100000"/>
              </a:lnSpc>
              <a:spcBef>
                <a:spcPts val="500"/>
              </a:spcBef>
              <a:spcAft>
                <a:spcPts val="0"/>
              </a:spcAft>
              <a:buSzPts val="1600"/>
              <a:buNone/>
              <a:defRPr sz="1600">
                <a:solidFill>
                  <a:srgbClr val="888888"/>
                </a:solidFill>
              </a:defRPr>
            </a:lvl3pPr>
            <a:lvl4pPr marL="1828800" lvl="3" indent="-228600" algn="l">
              <a:lnSpc>
                <a:spcPct val="100000"/>
              </a:lnSpc>
              <a:spcBef>
                <a:spcPts val="500"/>
              </a:spcBef>
              <a:spcAft>
                <a:spcPts val="0"/>
              </a:spcAft>
              <a:buSzPts val="1400"/>
              <a:buNone/>
              <a:defRPr sz="1400">
                <a:solidFill>
                  <a:srgbClr val="888888"/>
                </a:solidFill>
              </a:defRPr>
            </a:lvl4pPr>
            <a:lvl5pPr marL="2286000" lvl="4" indent="-228600" algn="l">
              <a:lnSpc>
                <a:spcPct val="100000"/>
              </a:lnSpc>
              <a:spcBef>
                <a:spcPts val="500"/>
              </a:spcBef>
              <a:spcAft>
                <a:spcPts val="0"/>
              </a:spcAft>
              <a:buSzPts val="1400"/>
              <a:buNone/>
              <a:defRPr sz="1400">
                <a:solidFill>
                  <a:srgbClr val="888888"/>
                </a:solidFill>
              </a:defRPr>
            </a:lvl5pPr>
            <a:lvl6pPr marL="2743200" lvl="5" indent="-228600" algn="l">
              <a:lnSpc>
                <a:spcPct val="100000"/>
              </a:lnSpc>
              <a:spcBef>
                <a:spcPts val="500"/>
              </a:spcBef>
              <a:spcAft>
                <a:spcPts val="0"/>
              </a:spcAft>
              <a:buSzPts val="1400"/>
              <a:buNone/>
              <a:defRPr sz="1400">
                <a:solidFill>
                  <a:srgbClr val="888888"/>
                </a:solidFill>
              </a:defRPr>
            </a:lvl6pPr>
            <a:lvl7pPr marL="3200400" lvl="6" indent="-228600" algn="l">
              <a:lnSpc>
                <a:spcPct val="100000"/>
              </a:lnSpc>
              <a:spcBef>
                <a:spcPts val="500"/>
              </a:spcBef>
              <a:spcAft>
                <a:spcPts val="0"/>
              </a:spcAft>
              <a:buSzPts val="1400"/>
              <a:buNone/>
              <a:defRPr sz="1400">
                <a:solidFill>
                  <a:srgbClr val="888888"/>
                </a:solidFill>
              </a:defRPr>
            </a:lvl7pPr>
            <a:lvl8pPr marL="3657600" lvl="7" indent="-228600" algn="l">
              <a:lnSpc>
                <a:spcPct val="100000"/>
              </a:lnSpc>
              <a:spcBef>
                <a:spcPts val="500"/>
              </a:spcBef>
              <a:spcAft>
                <a:spcPts val="0"/>
              </a:spcAft>
              <a:buSzPts val="1400"/>
              <a:buNone/>
              <a:defRPr sz="1400">
                <a:solidFill>
                  <a:srgbClr val="888888"/>
                </a:solidFill>
              </a:defRPr>
            </a:lvl8pPr>
            <a:lvl9pPr marL="4114800" lvl="8" indent="-228600" algn="l">
              <a:lnSpc>
                <a:spcPct val="100000"/>
              </a:lnSpc>
              <a:spcBef>
                <a:spcPts val="500"/>
              </a:spcBef>
              <a:spcAft>
                <a:spcPts val="0"/>
              </a:spcAft>
              <a:buSzPts val="1400"/>
              <a:buNone/>
              <a:defRPr sz="1400">
                <a:solidFill>
                  <a:srgbClr val="888888"/>
                </a:solidFill>
              </a:defRPr>
            </a:lvl9pPr>
          </a:lstStyle>
          <a:p>
            <a:endParaRPr/>
          </a:p>
        </p:txBody>
      </p:sp>
      <p:sp>
        <p:nvSpPr>
          <p:cNvPr id="98" name="Google Shape;98;p89"/>
          <p:cNvSpPr txBox="1">
            <a:spLocks noGrp="1"/>
          </p:cNvSpPr>
          <p:nvPr>
            <p:ph type="dt" idx="10"/>
          </p:nvPr>
        </p:nvSpPr>
        <p:spPr>
          <a:xfrm>
            <a:off x="5321808" y="1344502"/>
            <a:ext cx="1554480" cy="53035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1300">
                <a:solidFill>
                  <a:srgbClr val="FFFFFF"/>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89"/>
          <p:cNvSpPr txBox="1">
            <a:spLocks noGrp="1"/>
          </p:cNvSpPr>
          <p:nvPr>
            <p:ph type="ftr" idx="11"/>
          </p:nvPr>
        </p:nvSpPr>
        <p:spPr>
          <a:xfrm>
            <a:off x="1453896" y="5212080"/>
            <a:ext cx="5907024" cy="228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89"/>
          <p:cNvSpPr txBox="1">
            <a:spLocks noGrp="1"/>
          </p:cNvSpPr>
          <p:nvPr>
            <p:ph type="sldNum" idx="12"/>
          </p:nvPr>
        </p:nvSpPr>
        <p:spPr>
          <a:xfrm>
            <a:off x="8604504" y="5212080"/>
            <a:ext cx="2112264" cy="22860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00" b="0" i="0" u="none" strike="noStrike" cap="none">
                <a:solidFill>
                  <a:schemeClr val="lt2"/>
                </a:solidFill>
                <a:latin typeface="Century Gothic"/>
                <a:ea typeface="Century Gothic"/>
                <a:cs typeface="Century Gothic"/>
                <a:sym typeface="Century Gothic"/>
              </a:defRPr>
            </a:lvl1pPr>
            <a:lvl2pPr marL="0" lvl="1" indent="0" algn="r">
              <a:spcBef>
                <a:spcPts val="0"/>
              </a:spcBef>
              <a:buNone/>
              <a:defRPr sz="1000" b="0" i="0" u="none" strike="noStrike" cap="none">
                <a:solidFill>
                  <a:schemeClr val="lt2"/>
                </a:solidFill>
                <a:latin typeface="Century Gothic"/>
                <a:ea typeface="Century Gothic"/>
                <a:cs typeface="Century Gothic"/>
                <a:sym typeface="Century Gothic"/>
              </a:defRPr>
            </a:lvl2pPr>
            <a:lvl3pPr marL="0" lvl="2" indent="0" algn="r">
              <a:spcBef>
                <a:spcPts val="0"/>
              </a:spcBef>
              <a:buNone/>
              <a:defRPr sz="1000" b="0" i="0" u="none" strike="noStrike" cap="none">
                <a:solidFill>
                  <a:schemeClr val="lt2"/>
                </a:solidFill>
                <a:latin typeface="Century Gothic"/>
                <a:ea typeface="Century Gothic"/>
                <a:cs typeface="Century Gothic"/>
                <a:sym typeface="Century Gothic"/>
              </a:defRPr>
            </a:lvl3pPr>
            <a:lvl4pPr marL="0" lvl="3" indent="0" algn="r">
              <a:spcBef>
                <a:spcPts val="0"/>
              </a:spcBef>
              <a:buNone/>
              <a:defRPr sz="1000" b="0" i="0" u="none" strike="noStrike" cap="none">
                <a:solidFill>
                  <a:schemeClr val="lt2"/>
                </a:solidFill>
                <a:latin typeface="Century Gothic"/>
                <a:ea typeface="Century Gothic"/>
                <a:cs typeface="Century Gothic"/>
                <a:sym typeface="Century Gothic"/>
              </a:defRPr>
            </a:lvl4pPr>
            <a:lvl5pPr marL="0" lvl="4" indent="0" algn="r">
              <a:spcBef>
                <a:spcPts val="0"/>
              </a:spcBef>
              <a:buNone/>
              <a:defRPr sz="1000" b="0" i="0" u="none" strike="noStrike" cap="none">
                <a:solidFill>
                  <a:schemeClr val="lt2"/>
                </a:solidFill>
                <a:latin typeface="Century Gothic"/>
                <a:ea typeface="Century Gothic"/>
                <a:cs typeface="Century Gothic"/>
                <a:sym typeface="Century Gothic"/>
              </a:defRPr>
            </a:lvl5pPr>
            <a:lvl6pPr marL="0" lvl="5" indent="0" algn="r">
              <a:spcBef>
                <a:spcPts val="0"/>
              </a:spcBef>
              <a:buNone/>
              <a:defRPr sz="1000" b="0" i="0" u="none" strike="noStrike" cap="none">
                <a:solidFill>
                  <a:schemeClr val="lt2"/>
                </a:solidFill>
                <a:latin typeface="Century Gothic"/>
                <a:ea typeface="Century Gothic"/>
                <a:cs typeface="Century Gothic"/>
                <a:sym typeface="Century Gothic"/>
              </a:defRPr>
            </a:lvl6pPr>
            <a:lvl7pPr marL="0" lvl="6" indent="0" algn="r">
              <a:spcBef>
                <a:spcPts val="0"/>
              </a:spcBef>
              <a:buNone/>
              <a:defRPr sz="1000" b="0" i="0" u="none" strike="noStrike" cap="none">
                <a:solidFill>
                  <a:schemeClr val="lt2"/>
                </a:solidFill>
                <a:latin typeface="Century Gothic"/>
                <a:ea typeface="Century Gothic"/>
                <a:cs typeface="Century Gothic"/>
                <a:sym typeface="Century Gothic"/>
              </a:defRPr>
            </a:lvl7pPr>
            <a:lvl8pPr marL="0" lvl="7" indent="0" algn="r">
              <a:spcBef>
                <a:spcPts val="0"/>
              </a:spcBef>
              <a:buNone/>
              <a:defRPr sz="1000" b="0" i="0" u="none" strike="noStrike" cap="none">
                <a:solidFill>
                  <a:schemeClr val="lt2"/>
                </a:solidFill>
                <a:latin typeface="Century Gothic"/>
                <a:ea typeface="Century Gothic"/>
                <a:cs typeface="Century Gothic"/>
                <a:sym typeface="Century Gothic"/>
              </a:defRPr>
            </a:lvl8pPr>
            <a:lvl9pPr marL="0" lvl="8" indent="0" algn="r">
              <a:spcBef>
                <a:spcPts val="0"/>
              </a:spcBef>
              <a:buNone/>
              <a:defRPr sz="1000" b="0"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1"/>
        <p:cNvGrpSpPr/>
        <p:nvPr/>
      </p:nvGrpSpPr>
      <p:grpSpPr>
        <a:xfrm>
          <a:off x="0" y="0"/>
          <a:ext cx="0" cy="0"/>
          <a:chOff x="0" y="0"/>
          <a:chExt cx="0" cy="0"/>
        </a:xfrm>
      </p:grpSpPr>
      <p:sp>
        <p:nvSpPr>
          <p:cNvPr id="102" name="Google Shape;102;p93"/>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93"/>
          <p:cNvSpPr txBox="1">
            <a:spLocks noGrp="1"/>
          </p:cNvSpPr>
          <p:nvPr>
            <p:ph type="body" idx="1"/>
          </p:nvPr>
        </p:nvSpPr>
        <p:spPr>
          <a:xfrm>
            <a:off x="1066800" y="2103120"/>
            <a:ext cx="4754880" cy="37490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104" name="Google Shape;104;p93"/>
          <p:cNvSpPr txBox="1">
            <a:spLocks noGrp="1"/>
          </p:cNvSpPr>
          <p:nvPr>
            <p:ph type="body" idx="2"/>
          </p:nvPr>
        </p:nvSpPr>
        <p:spPr>
          <a:xfrm>
            <a:off x="6370320" y="2103120"/>
            <a:ext cx="4754880" cy="37490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105" name="Google Shape;105;p93"/>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93"/>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93"/>
          <p:cNvSpPr txBox="1">
            <a:spLocks noGrp="1"/>
          </p:cNvSpPr>
          <p:nvPr>
            <p:ph type="sldNum" idx="12"/>
          </p:nvPr>
        </p:nvSpPr>
        <p:spPr>
          <a:xfrm>
            <a:off x="10314667" y="6214535"/>
            <a:ext cx="1463040" cy="256032"/>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8"/>
        <p:cNvGrpSpPr/>
        <p:nvPr/>
      </p:nvGrpSpPr>
      <p:grpSpPr>
        <a:xfrm>
          <a:off x="0" y="0"/>
          <a:ext cx="0" cy="0"/>
          <a:chOff x="0" y="0"/>
          <a:chExt cx="0" cy="0"/>
        </a:xfrm>
      </p:grpSpPr>
      <p:sp>
        <p:nvSpPr>
          <p:cNvPr id="109" name="Google Shape;109;p94"/>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94"/>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94"/>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94"/>
          <p:cNvSpPr txBox="1">
            <a:spLocks noGrp="1"/>
          </p:cNvSpPr>
          <p:nvPr>
            <p:ph type="sldNum" idx="12"/>
          </p:nvPr>
        </p:nvSpPr>
        <p:spPr>
          <a:xfrm>
            <a:off x="10314667" y="6214535"/>
            <a:ext cx="1463040" cy="256032"/>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85"/>
          <p:cNvSpPr/>
          <p:nvPr/>
        </p:nvSpPr>
        <p:spPr>
          <a:xfrm>
            <a:off x="234696" y="237744"/>
            <a:ext cx="11722608" cy="6382512"/>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85"/>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62626"/>
              </a:buClr>
              <a:buSzPts val="4800"/>
              <a:buFont typeface="Century Gothic"/>
              <a:buNone/>
              <a:defRPr sz="4800" b="0" i="0" u="none" strike="noStrike" cap="none">
                <a:solidFill>
                  <a:srgbClr val="262626"/>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85"/>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900"/>
              </a:spcBef>
              <a:spcAft>
                <a:spcPts val="0"/>
              </a:spcAft>
              <a:buClr>
                <a:schemeClr val="dk2"/>
              </a:buClr>
              <a:buSzPts val="1800"/>
              <a:buFont typeface="Arial"/>
              <a:buChar char="•"/>
              <a:defRPr sz="1800" b="0" i="0" u="none" strike="noStrike" cap="none">
                <a:solidFill>
                  <a:schemeClr val="dk1"/>
                </a:solidFill>
                <a:latin typeface="Century Gothic"/>
                <a:ea typeface="Century Gothic"/>
                <a:cs typeface="Century Gothic"/>
                <a:sym typeface="Century Gothic"/>
              </a:defRPr>
            </a:lvl1pPr>
            <a:lvl2pPr marL="914400" marR="0" lvl="1" indent="-330200" algn="l" rtl="0">
              <a:lnSpc>
                <a:spcPct val="100000"/>
              </a:lnSpc>
              <a:spcBef>
                <a:spcPts val="500"/>
              </a:spcBef>
              <a:spcAft>
                <a:spcPts val="0"/>
              </a:spcAft>
              <a:buClr>
                <a:schemeClr val="dk2"/>
              </a:buClr>
              <a:buSzPts val="1600"/>
              <a:buFont typeface="Arial"/>
              <a:buChar char="•"/>
              <a:defRPr sz="1600" b="0" i="0" u="none" strike="noStrike" cap="none">
                <a:solidFill>
                  <a:schemeClr val="dk1"/>
                </a:solidFill>
                <a:latin typeface="Century Gothic"/>
                <a:ea typeface="Century Gothic"/>
                <a:cs typeface="Century Gothic"/>
                <a:sym typeface="Century Gothic"/>
              </a:defRPr>
            </a:lvl2pPr>
            <a:lvl3pPr marL="1371600" marR="0" lvl="2" indent="-317500" algn="l" rtl="0">
              <a:lnSpc>
                <a:spcPct val="100000"/>
              </a:lnSpc>
              <a:spcBef>
                <a:spcPts val="500"/>
              </a:spcBef>
              <a:spcAft>
                <a:spcPts val="0"/>
              </a:spcAft>
              <a:buClr>
                <a:schemeClr val="dk2"/>
              </a:buClr>
              <a:buSzPts val="1400"/>
              <a:buFont typeface="Arial"/>
              <a:buChar char="•"/>
              <a:defRPr sz="1400" b="0" i="0" u="none" strike="noStrike" cap="none">
                <a:solidFill>
                  <a:schemeClr val="dk1"/>
                </a:solidFill>
                <a:latin typeface="Century Gothic"/>
                <a:ea typeface="Century Gothic"/>
                <a:cs typeface="Century Gothic"/>
                <a:sym typeface="Century Gothic"/>
              </a:defRPr>
            </a:lvl3pPr>
            <a:lvl4pPr marL="1828800" marR="0" lvl="3" indent="-317500" algn="l" rtl="0">
              <a:lnSpc>
                <a:spcPct val="100000"/>
              </a:lnSpc>
              <a:spcBef>
                <a:spcPts val="500"/>
              </a:spcBef>
              <a:spcAft>
                <a:spcPts val="0"/>
              </a:spcAft>
              <a:buClr>
                <a:schemeClr val="dk2"/>
              </a:buClr>
              <a:buSzPts val="1400"/>
              <a:buFont typeface="Arial"/>
              <a:buChar char="•"/>
              <a:defRPr sz="1400" b="0" i="0" u="none" strike="noStrike" cap="none">
                <a:solidFill>
                  <a:schemeClr val="dk1"/>
                </a:solidFill>
                <a:latin typeface="Century Gothic"/>
                <a:ea typeface="Century Gothic"/>
                <a:cs typeface="Century Gothic"/>
                <a:sym typeface="Century Gothic"/>
              </a:defRPr>
            </a:lvl4pPr>
            <a:lvl5pPr marL="2286000" marR="0" lvl="4" indent="-317500" algn="l" rtl="0">
              <a:lnSpc>
                <a:spcPct val="100000"/>
              </a:lnSpc>
              <a:spcBef>
                <a:spcPts val="500"/>
              </a:spcBef>
              <a:spcAft>
                <a:spcPts val="0"/>
              </a:spcAft>
              <a:buClr>
                <a:schemeClr val="dk2"/>
              </a:buClr>
              <a:buSzPts val="1400"/>
              <a:buFont typeface="Arial"/>
              <a:buChar char="•"/>
              <a:defRPr sz="1400" b="0" i="0" u="none" strike="noStrike" cap="none">
                <a:solidFill>
                  <a:schemeClr val="dk1"/>
                </a:solidFill>
                <a:latin typeface="Century Gothic"/>
                <a:ea typeface="Century Gothic"/>
                <a:cs typeface="Century Gothic"/>
                <a:sym typeface="Century Gothic"/>
              </a:defRPr>
            </a:lvl5pPr>
            <a:lvl6pPr marL="2743200" marR="0" lvl="5" indent="-317500" algn="l" rtl="0">
              <a:lnSpc>
                <a:spcPct val="100000"/>
              </a:lnSpc>
              <a:spcBef>
                <a:spcPts val="500"/>
              </a:spcBef>
              <a:spcAft>
                <a:spcPts val="0"/>
              </a:spcAft>
              <a:buClr>
                <a:schemeClr val="dk2"/>
              </a:buClr>
              <a:buSzPts val="1400"/>
              <a:buFont typeface="Arial"/>
              <a:buChar char="•"/>
              <a:defRPr sz="1400" b="0" i="0" u="none" strike="noStrike" cap="none">
                <a:solidFill>
                  <a:schemeClr val="dk1"/>
                </a:solidFill>
                <a:latin typeface="Century Gothic"/>
                <a:ea typeface="Century Gothic"/>
                <a:cs typeface="Century Gothic"/>
                <a:sym typeface="Century Gothic"/>
              </a:defRPr>
            </a:lvl6pPr>
            <a:lvl7pPr marL="3200400" marR="0" lvl="6" indent="-317500" algn="l" rtl="0">
              <a:lnSpc>
                <a:spcPct val="100000"/>
              </a:lnSpc>
              <a:spcBef>
                <a:spcPts val="500"/>
              </a:spcBef>
              <a:spcAft>
                <a:spcPts val="0"/>
              </a:spcAft>
              <a:buClr>
                <a:schemeClr val="dk2"/>
              </a:buClr>
              <a:buSzPts val="1400"/>
              <a:buFont typeface="Arial"/>
              <a:buChar char="•"/>
              <a:defRPr sz="1400" b="0" i="0" u="none" strike="noStrike" cap="none">
                <a:solidFill>
                  <a:schemeClr val="dk1"/>
                </a:solidFill>
                <a:latin typeface="Century Gothic"/>
                <a:ea typeface="Century Gothic"/>
                <a:cs typeface="Century Gothic"/>
                <a:sym typeface="Century Gothic"/>
              </a:defRPr>
            </a:lvl7pPr>
            <a:lvl8pPr marL="3657600" marR="0" lvl="7" indent="-317500" algn="l" rtl="0">
              <a:lnSpc>
                <a:spcPct val="100000"/>
              </a:lnSpc>
              <a:spcBef>
                <a:spcPts val="500"/>
              </a:spcBef>
              <a:spcAft>
                <a:spcPts val="0"/>
              </a:spcAft>
              <a:buClr>
                <a:schemeClr val="dk2"/>
              </a:buClr>
              <a:buSzPts val="1400"/>
              <a:buFont typeface="Arial"/>
              <a:buChar char="•"/>
              <a:defRPr sz="1400" b="0" i="0" u="none" strike="noStrike" cap="none">
                <a:solidFill>
                  <a:schemeClr val="dk1"/>
                </a:solidFill>
                <a:latin typeface="Century Gothic"/>
                <a:ea typeface="Century Gothic"/>
                <a:cs typeface="Century Gothic"/>
                <a:sym typeface="Century Gothic"/>
              </a:defRPr>
            </a:lvl8pPr>
            <a:lvl9pPr marL="4114800" marR="0" lvl="8" indent="-317500" algn="l" rtl="0">
              <a:lnSpc>
                <a:spcPct val="100000"/>
              </a:lnSpc>
              <a:spcBef>
                <a:spcPts val="500"/>
              </a:spcBef>
              <a:spcAft>
                <a:spcPts val="0"/>
              </a:spcAft>
              <a:buClr>
                <a:schemeClr val="dk2"/>
              </a:buClr>
              <a:buSzPts val="1400"/>
              <a:buFont typeface="Arial"/>
              <a:buChar char="•"/>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9" name="Google Shape;9;p85"/>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b="0" i="0" u="none" strike="noStrike" cap="none">
                <a:solidFill>
                  <a:srgbClr val="3F3F3F"/>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 name="Google Shape;10;p85"/>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1000" b="0" i="0" u="none" strike="noStrike" cap="none">
                <a:solidFill>
                  <a:srgbClr val="3F3F3F"/>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 name="Google Shape;11;p85"/>
          <p:cNvSpPr txBox="1">
            <a:spLocks noGrp="1"/>
          </p:cNvSpPr>
          <p:nvPr>
            <p:ph type="sldNum" idx="12"/>
          </p:nvPr>
        </p:nvSpPr>
        <p:spPr>
          <a:xfrm>
            <a:off x="10314667" y="6214535"/>
            <a:ext cx="1463040" cy="256032"/>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i="0" u="none" strike="noStrike" cap="none">
                <a:solidFill>
                  <a:srgbClr val="3F3F3F"/>
                </a:solidFill>
                <a:latin typeface="Century Gothic"/>
                <a:ea typeface="Century Gothic"/>
                <a:cs typeface="Century Gothic"/>
                <a:sym typeface="Century Gothic"/>
              </a:defRPr>
            </a:lvl1pPr>
            <a:lvl2pPr marL="0" marR="0" lvl="1" indent="0" algn="r" rtl="0">
              <a:spcBef>
                <a:spcPts val="0"/>
              </a:spcBef>
              <a:buNone/>
              <a:defRPr sz="1000" b="0" i="0" u="none" strike="noStrike" cap="none">
                <a:solidFill>
                  <a:srgbClr val="3F3F3F"/>
                </a:solidFill>
                <a:latin typeface="Century Gothic"/>
                <a:ea typeface="Century Gothic"/>
                <a:cs typeface="Century Gothic"/>
                <a:sym typeface="Century Gothic"/>
              </a:defRPr>
            </a:lvl2pPr>
            <a:lvl3pPr marL="0" marR="0" lvl="2" indent="0" algn="r" rtl="0">
              <a:spcBef>
                <a:spcPts val="0"/>
              </a:spcBef>
              <a:buNone/>
              <a:defRPr sz="1000" b="0" i="0" u="none" strike="noStrike" cap="none">
                <a:solidFill>
                  <a:srgbClr val="3F3F3F"/>
                </a:solidFill>
                <a:latin typeface="Century Gothic"/>
                <a:ea typeface="Century Gothic"/>
                <a:cs typeface="Century Gothic"/>
                <a:sym typeface="Century Gothic"/>
              </a:defRPr>
            </a:lvl3pPr>
            <a:lvl4pPr marL="0" marR="0" lvl="3" indent="0" algn="r" rtl="0">
              <a:spcBef>
                <a:spcPts val="0"/>
              </a:spcBef>
              <a:buNone/>
              <a:defRPr sz="1000" b="0" i="0" u="none" strike="noStrike" cap="none">
                <a:solidFill>
                  <a:srgbClr val="3F3F3F"/>
                </a:solidFill>
                <a:latin typeface="Century Gothic"/>
                <a:ea typeface="Century Gothic"/>
                <a:cs typeface="Century Gothic"/>
                <a:sym typeface="Century Gothic"/>
              </a:defRPr>
            </a:lvl4pPr>
            <a:lvl5pPr marL="0" marR="0" lvl="4" indent="0" algn="r" rtl="0">
              <a:spcBef>
                <a:spcPts val="0"/>
              </a:spcBef>
              <a:buNone/>
              <a:defRPr sz="1000" b="0" i="0" u="none" strike="noStrike" cap="none">
                <a:solidFill>
                  <a:srgbClr val="3F3F3F"/>
                </a:solidFill>
                <a:latin typeface="Century Gothic"/>
                <a:ea typeface="Century Gothic"/>
                <a:cs typeface="Century Gothic"/>
                <a:sym typeface="Century Gothic"/>
              </a:defRPr>
            </a:lvl5pPr>
            <a:lvl6pPr marL="0" marR="0" lvl="5" indent="0" algn="r" rtl="0">
              <a:spcBef>
                <a:spcPts val="0"/>
              </a:spcBef>
              <a:buNone/>
              <a:defRPr sz="1000" b="0" i="0" u="none" strike="noStrike" cap="none">
                <a:solidFill>
                  <a:srgbClr val="3F3F3F"/>
                </a:solidFill>
                <a:latin typeface="Century Gothic"/>
                <a:ea typeface="Century Gothic"/>
                <a:cs typeface="Century Gothic"/>
                <a:sym typeface="Century Gothic"/>
              </a:defRPr>
            </a:lvl6pPr>
            <a:lvl7pPr marL="0" marR="0" lvl="6" indent="0" algn="r" rtl="0">
              <a:spcBef>
                <a:spcPts val="0"/>
              </a:spcBef>
              <a:buNone/>
              <a:defRPr sz="1000" b="0" i="0" u="none" strike="noStrike" cap="none">
                <a:solidFill>
                  <a:srgbClr val="3F3F3F"/>
                </a:solidFill>
                <a:latin typeface="Century Gothic"/>
                <a:ea typeface="Century Gothic"/>
                <a:cs typeface="Century Gothic"/>
                <a:sym typeface="Century Gothic"/>
              </a:defRPr>
            </a:lvl7pPr>
            <a:lvl8pPr marL="0" marR="0" lvl="7" indent="0" algn="r" rtl="0">
              <a:spcBef>
                <a:spcPts val="0"/>
              </a:spcBef>
              <a:buNone/>
              <a:defRPr sz="1000" b="0" i="0" u="none" strike="noStrike" cap="none">
                <a:solidFill>
                  <a:srgbClr val="3F3F3F"/>
                </a:solidFill>
                <a:latin typeface="Century Gothic"/>
                <a:ea typeface="Century Gothic"/>
                <a:cs typeface="Century Gothic"/>
                <a:sym typeface="Century Gothic"/>
              </a:defRPr>
            </a:lvl8pPr>
            <a:lvl9pPr marL="0" marR="0" lvl="8" indent="0" algn="r" rtl="0">
              <a:spcBef>
                <a:spcPts val="0"/>
              </a:spcBef>
              <a:buNone/>
              <a:defRPr sz="1000" b="0" i="0" u="none" strike="noStrike" cap="none">
                <a:solidFill>
                  <a:srgbClr val="3F3F3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12" name="Google Shape;12;p85"/>
          <p:cNvSpPr/>
          <p:nvPr/>
        </p:nvSpPr>
        <p:spPr>
          <a:xfrm>
            <a:off x="371856" y="374904"/>
            <a:ext cx="11448288" cy="6108192"/>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6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1"/>
        <p:cNvGrpSpPr/>
        <p:nvPr/>
      </p:nvGrpSpPr>
      <p:grpSpPr>
        <a:xfrm>
          <a:off x="0" y="0"/>
          <a:ext cx="0" cy="0"/>
          <a:chOff x="0" y="0"/>
          <a:chExt cx="0" cy="0"/>
        </a:xfrm>
      </p:grpSpPr>
      <p:sp>
        <p:nvSpPr>
          <p:cNvPr id="42" name="Google Shape;42;p84"/>
          <p:cNvSpPr/>
          <p:nvPr/>
        </p:nvSpPr>
        <p:spPr>
          <a:xfrm>
            <a:off x="234696" y="237744"/>
            <a:ext cx="11722608" cy="6382512"/>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84"/>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FEFEFE"/>
              </a:buClr>
              <a:buSzPts val="4800"/>
              <a:buFont typeface="Century Gothic"/>
              <a:buNone/>
              <a:defRPr sz="4800" b="0" i="0" u="none" strike="noStrike" cap="none">
                <a:solidFill>
                  <a:srgbClr val="FEFEFE"/>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84"/>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900"/>
              </a:spcBef>
              <a:spcAft>
                <a:spcPts val="0"/>
              </a:spcAft>
              <a:buClr>
                <a:schemeClr val="lt2"/>
              </a:buClr>
              <a:buSzPts val="1800"/>
              <a:buFont typeface="Arial"/>
              <a:buChar char="•"/>
              <a:defRPr sz="1800" b="0" i="0" u="none" strike="noStrike" cap="none">
                <a:solidFill>
                  <a:schemeClr val="lt1"/>
                </a:solidFill>
                <a:latin typeface="Century Gothic"/>
                <a:ea typeface="Century Gothic"/>
                <a:cs typeface="Century Gothic"/>
                <a:sym typeface="Century Gothic"/>
              </a:defRPr>
            </a:lvl1pPr>
            <a:lvl2pPr marL="914400" marR="0" lvl="1" indent="-330200" algn="l" rtl="0">
              <a:lnSpc>
                <a:spcPct val="100000"/>
              </a:lnSpc>
              <a:spcBef>
                <a:spcPts val="500"/>
              </a:spcBef>
              <a:spcAft>
                <a:spcPts val="0"/>
              </a:spcAft>
              <a:buClr>
                <a:schemeClr val="lt2"/>
              </a:buClr>
              <a:buSzPts val="1600"/>
              <a:buFont typeface="Arial"/>
              <a:buChar char="•"/>
              <a:defRPr sz="1600" b="0" i="0" u="none" strike="noStrike" cap="none">
                <a:solidFill>
                  <a:schemeClr val="lt1"/>
                </a:solidFill>
                <a:latin typeface="Century Gothic"/>
                <a:ea typeface="Century Gothic"/>
                <a:cs typeface="Century Gothic"/>
                <a:sym typeface="Century Gothic"/>
              </a:defRPr>
            </a:lvl2pPr>
            <a:lvl3pPr marL="1371600" marR="0" lvl="2" indent="-317500" algn="l" rtl="0">
              <a:lnSpc>
                <a:spcPct val="100000"/>
              </a:lnSpc>
              <a:spcBef>
                <a:spcPts val="500"/>
              </a:spcBef>
              <a:spcAft>
                <a:spcPts val="0"/>
              </a:spcAft>
              <a:buClr>
                <a:schemeClr val="lt2"/>
              </a:buClr>
              <a:buSzPts val="1400"/>
              <a:buFont typeface="Arial"/>
              <a:buChar char="•"/>
              <a:defRPr sz="1400" b="0" i="0" u="none" strike="noStrike" cap="none">
                <a:solidFill>
                  <a:schemeClr val="lt1"/>
                </a:solidFill>
                <a:latin typeface="Century Gothic"/>
                <a:ea typeface="Century Gothic"/>
                <a:cs typeface="Century Gothic"/>
                <a:sym typeface="Century Gothic"/>
              </a:defRPr>
            </a:lvl3pPr>
            <a:lvl4pPr marL="1828800" marR="0" lvl="3" indent="-317500" algn="l" rtl="0">
              <a:lnSpc>
                <a:spcPct val="100000"/>
              </a:lnSpc>
              <a:spcBef>
                <a:spcPts val="500"/>
              </a:spcBef>
              <a:spcAft>
                <a:spcPts val="0"/>
              </a:spcAft>
              <a:buClr>
                <a:schemeClr val="lt2"/>
              </a:buClr>
              <a:buSzPts val="1400"/>
              <a:buFont typeface="Arial"/>
              <a:buChar char="•"/>
              <a:defRPr sz="1400" b="0" i="0" u="none" strike="noStrike" cap="none">
                <a:solidFill>
                  <a:schemeClr val="lt1"/>
                </a:solidFill>
                <a:latin typeface="Century Gothic"/>
                <a:ea typeface="Century Gothic"/>
                <a:cs typeface="Century Gothic"/>
                <a:sym typeface="Century Gothic"/>
              </a:defRPr>
            </a:lvl4pPr>
            <a:lvl5pPr marL="2286000" marR="0" lvl="4" indent="-317500" algn="l" rtl="0">
              <a:lnSpc>
                <a:spcPct val="100000"/>
              </a:lnSpc>
              <a:spcBef>
                <a:spcPts val="500"/>
              </a:spcBef>
              <a:spcAft>
                <a:spcPts val="0"/>
              </a:spcAft>
              <a:buClr>
                <a:schemeClr val="lt2"/>
              </a:buClr>
              <a:buSzPts val="1400"/>
              <a:buFont typeface="Arial"/>
              <a:buChar char="•"/>
              <a:defRPr sz="1400" b="0" i="0" u="none" strike="noStrike" cap="none">
                <a:solidFill>
                  <a:schemeClr val="lt1"/>
                </a:solidFill>
                <a:latin typeface="Century Gothic"/>
                <a:ea typeface="Century Gothic"/>
                <a:cs typeface="Century Gothic"/>
                <a:sym typeface="Century Gothic"/>
              </a:defRPr>
            </a:lvl5pPr>
            <a:lvl6pPr marL="2743200" marR="0" lvl="5" indent="-317500" algn="l" rtl="0">
              <a:lnSpc>
                <a:spcPct val="100000"/>
              </a:lnSpc>
              <a:spcBef>
                <a:spcPts val="500"/>
              </a:spcBef>
              <a:spcAft>
                <a:spcPts val="0"/>
              </a:spcAft>
              <a:buClr>
                <a:schemeClr val="lt2"/>
              </a:buClr>
              <a:buSzPts val="1400"/>
              <a:buFont typeface="Arial"/>
              <a:buChar char="•"/>
              <a:defRPr sz="1400" b="0" i="0" u="none" strike="noStrike" cap="none">
                <a:solidFill>
                  <a:schemeClr val="lt1"/>
                </a:solidFill>
                <a:latin typeface="Century Gothic"/>
                <a:ea typeface="Century Gothic"/>
                <a:cs typeface="Century Gothic"/>
                <a:sym typeface="Century Gothic"/>
              </a:defRPr>
            </a:lvl6pPr>
            <a:lvl7pPr marL="3200400" marR="0" lvl="6" indent="-317500" algn="l" rtl="0">
              <a:lnSpc>
                <a:spcPct val="100000"/>
              </a:lnSpc>
              <a:spcBef>
                <a:spcPts val="500"/>
              </a:spcBef>
              <a:spcAft>
                <a:spcPts val="0"/>
              </a:spcAft>
              <a:buClr>
                <a:schemeClr val="lt2"/>
              </a:buClr>
              <a:buSzPts val="1400"/>
              <a:buFont typeface="Arial"/>
              <a:buChar char="•"/>
              <a:defRPr sz="1400" b="0" i="0" u="none" strike="noStrike" cap="none">
                <a:solidFill>
                  <a:schemeClr val="lt1"/>
                </a:solidFill>
                <a:latin typeface="Century Gothic"/>
                <a:ea typeface="Century Gothic"/>
                <a:cs typeface="Century Gothic"/>
                <a:sym typeface="Century Gothic"/>
              </a:defRPr>
            </a:lvl7pPr>
            <a:lvl8pPr marL="3657600" marR="0" lvl="7" indent="-317500" algn="l" rtl="0">
              <a:lnSpc>
                <a:spcPct val="100000"/>
              </a:lnSpc>
              <a:spcBef>
                <a:spcPts val="500"/>
              </a:spcBef>
              <a:spcAft>
                <a:spcPts val="0"/>
              </a:spcAft>
              <a:buClr>
                <a:schemeClr val="lt2"/>
              </a:buClr>
              <a:buSzPts val="1400"/>
              <a:buFont typeface="Arial"/>
              <a:buChar char="•"/>
              <a:defRPr sz="1400" b="0" i="0" u="none" strike="noStrike" cap="none">
                <a:solidFill>
                  <a:schemeClr val="lt1"/>
                </a:solidFill>
                <a:latin typeface="Century Gothic"/>
                <a:ea typeface="Century Gothic"/>
                <a:cs typeface="Century Gothic"/>
                <a:sym typeface="Century Gothic"/>
              </a:defRPr>
            </a:lvl8pPr>
            <a:lvl9pPr marL="4114800" marR="0" lvl="8" indent="-317500" algn="l" rtl="0">
              <a:lnSpc>
                <a:spcPct val="100000"/>
              </a:lnSpc>
              <a:spcBef>
                <a:spcPts val="500"/>
              </a:spcBef>
              <a:spcAft>
                <a:spcPts val="0"/>
              </a:spcAft>
              <a:buClr>
                <a:schemeClr val="lt2"/>
              </a:buClr>
              <a:buSzPts val="1400"/>
              <a:buFont typeface="Arial"/>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45" name="Google Shape;45;p84"/>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b="0" i="0" u="none" strike="noStrike" cap="none">
                <a:solidFill>
                  <a:srgbClr val="FEFEFE"/>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6" name="Google Shape;46;p84"/>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1000" b="0" i="0" u="none" strike="noStrike" cap="none">
                <a:solidFill>
                  <a:srgbClr val="FEFEFE"/>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7" name="Google Shape;47;p84"/>
          <p:cNvSpPr txBox="1">
            <a:spLocks noGrp="1"/>
          </p:cNvSpPr>
          <p:nvPr>
            <p:ph type="sldNum" idx="12"/>
          </p:nvPr>
        </p:nvSpPr>
        <p:spPr>
          <a:xfrm>
            <a:off x="10314667" y="6214535"/>
            <a:ext cx="1463040" cy="256032"/>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i="0" u="none" strike="noStrike" cap="none">
                <a:solidFill>
                  <a:srgbClr val="FEFEFE"/>
                </a:solidFill>
                <a:latin typeface="Century Gothic"/>
                <a:ea typeface="Century Gothic"/>
                <a:cs typeface="Century Gothic"/>
                <a:sym typeface="Century Gothic"/>
              </a:defRPr>
            </a:lvl1pPr>
            <a:lvl2pPr marL="0" marR="0" lvl="1" indent="0" algn="r" rtl="0">
              <a:spcBef>
                <a:spcPts val="0"/>
              </a:spcBef>
              <a:buNone/>
              <a:defRPr sz="1000" b="0" i="0" u="none" strike="noStrike" cap="none">
                <a:solidFill>
                  <a:srgbClr val="FEFEFE"/>
                </a:solidFill>
                <a:latin typeface="Century Gothic"/>
                <a:ea typeface="Century Gothic"/>
                <a:cs typeface="Century Gothic"/>
                <a:sym typeface="Century Gothic"/>
              </a:defRPr>
            </a:lvl2pPr>
            <a:lvl3pPr marL="0" marR="0" lvl="2" indent="0" algn="r" rtl="0">
              <a:spcBef>
                <a:spcPts val="0"/>
              </a:spcBef>
              <a:buNone/>
              <a:defRPr sz="1000" b="0" i="0" u="none" strike="noStrike" cap="none">
                <a:solidFill>
                  <a:srgbClr val="FEFEFE"/>
                </a:solidFill>
                <a:latin typeface="Century Gothic"/>
                <a:ea typeface="Century Gothic"/>
                <a:cs typeface="Century Gothic"/>
                <a:sym typeface="Century Gothic"/>
              </a:defRPr>
            </a:lvl3pPr>
            <a:lvl4pPr marL="0" marR="0" lvl="3" indent="0" algn="r" rtl="0">
              <a:spcBef>
                <a:spcPts val="0"/>
              </a:spcBef>
              <a:buNone/>
              <a:defRPr sz="1000" b="0" i="0" u="none" strike="noStrike" cap="none">
                <a:solidFill>
                  <a:srgbClr val="FEFEFE"/>
                </a:solidFill>
                <a:latin typeface="Century Gothic"/>
                <a:ea typeface="Century Gothic"/>
                <a:cs typeface="Century Gothic"/>
                <a:sym typeface="Century Gothic"/>
              </a:defRPr>
            </a:lvl4pPr>
            <a:lvl5pPr marL="0" marR="0" lvl="4" indent="0" algn="r" rtl="0">
              <a:spcBef>
                <a:spcPts val="0"/>
              </a:spcBef>
              <a:buNone/>
              <a:defRPr sz="1000" b="0" i="0" u="none" strike="noStrike" cap="none">
                <a:solidFill>
                  <a:srgbClr val="FEFEFE"/>
                </a:solidFill>
                <a:latin typeface="Century Gothic"/>
                <a:ea typeface="Century Gothic"/>
                <a:cs typeface="Century Gothic"/>
                <a:sym typeface="Century Gothic"/>
              </a:defRPr>
            </a:lvl5pPr>
            <a:lvl6pPr marL="0" marR="0" lvl="5" indent="0" algn="r" rtl="0">
              <a:spcBef>
                <a:spcPts val="0"/>
              </a:spcBef>
              <a:buNone/>
              <a:defRPr sz="1000" b="0" i="0" u="none" strike="noStrike" cap="none">
                <a:solidFill>
                  <a:srgbClr val="FEFEFE"/>
                </a:solidFill>
                <a:latin typeface="Century Gothic"/>
                <a:ea typeface="Century Gothic"/>
                <a:cs typeface="Century Gothic"/>
                <a:sym typeface="Century Gothic"/>
              </a:defRPr>
            </a:lvl6pPr>
            <a:lvl7pPr marL="0" marR="0" lvl="6" indent="0" algn="r" rtl="0">
              <a:spcBef>
                <a:spcPts val="0"/>
              </a:spcBef>
              <a:buNone/>
              <a:defRPr sz="1000" b="0" i="0" u="none" strike="noStrike" cap="none">
                <a:solidFill>
                  <a:srgbClr val="FEFEFE"/>
                </a:solidFill>
                <a:latin typeface="Century Gothic"/>
                <a:ea typeface="Century Gothic"/>
                <a:cs typeface="Century Gothic"/>
                <a:sym typeface="Century Gothic"/>
              </a:defRPr>
            </a:lvl7pPr>
            <a:lvl8pPr marL="0" marR="0" lvl="7" indent="0" algn="r" rtl="0">
              <a:spcBef>
                <a:spcPts val="0"/>
              </a:spcBef>
              <a:buNone/>
              <a:defRPr sz="1000" b="0" i="0" u="none" strike="noStrike" cap="none">
                <a:solidFill>
                  <a:srgbClr val="FEFEFE"/>
                </a:solidFill>
                <a:latin typeface="Century Gothic"/>
                <a:ea typeface="Century Gothic"/>
                <a:cs typeface="Century Gothic"/>
                <a:sym typeface="Century Gothic"/>
              </a:defRPr>
            </a:lvl8pPr>
            <a:lvl9pPr marL="0" marR="0" lvl="8" indent="0" algn="r" rtl="0">
              <a:spcBef>
                <a:spcPts val="0"/>
              </a:spcBef>
              <a:buNone/>
              <a:defRPr sz="1000" b="0" i="0" u="none" strike="noStrike" cap="none">
                <a:solidFill>
                  <a:srgbClr val="FEFEFE"/>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48" name="Google Shape;48;p84"/>
          <p:cNvSpPr/>
          <p:nvPr/>
        </p:nvSpPr>
        <p:spPr>
          <a:xfrm>
            <a:off x="371856" y="374904"/>
            <a:ext cx="11448288" cy="6108192"/>
          </a:xfrm>
          <a:prstGeom prst="rect">
            <a:avLst/>
          </a:prstGeom>
          <a:noFill/>
          <a:ln w="9525" cap="sq" cmpd="sng">
            <a:solidFill>
              <a:srgbClr val="FEFE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hud.gov/sites/documents/17-01CPDN.PDF"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files.hudexchange.info/resources/documents/FY-2022-HMIS-Data-Dictionary.pdf"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hyperlink" Target="https://files.hudexchange.info/resources/documents/FY-2022-HMIS-Data-Standards-Manual.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s://abtassociates.webex.com/abtassociates/j.php?RGID=r81c7a56177006abbc99f4fda428591ba" TargetMode="External"/><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hyperlink" Target="https://abtassociates.webex.com/abtassociates/j.php?RGID=r01b9dc3dada7b1dc99b1e4e9f5617cd0"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
          <p:cNvSpPr txBox="1">
            <a:spLocks noGrp="1"/>
          </p:cNvSpPr>
          <p:nvPr>
            <p:ph type="ctrTitle"/>
          </p:nvPr>
        </p:nvSpPr>
        <p:spPr>
          <a:xfrm>
            <a:off x="1561708" y="2091263"/>
            <a:ext cx="9068586" cy="2590800"/>
          </a:xfrm>
          <a:prstGeom prst="rect">
            <a:avLst/>
          </a:prstGeom>
          <a:noFill/>
          <a:ln>
            <a:noFill/>
          </a:ln>
        </p:spPr>
        <p:txBody>
          <a:bodyPr spcFirstLastPara="1" wrap="square" lIns="91425" tIns="45700" rIns="91425" bIns="45700" anchor="ctr" anchorCtr="0">
            <a:noAutofit/>
          </a:bodyPr>
          <a:lstStyle/>
          <a:p>
            <a:pPr marL="0" lvl="0" indent="0" algn="ctr" rtl="0">
              <a:lnSpc>
                <a:spcPct val="83000"/>
              </a:lnSpc>
              <a:spcBef>
                <a:spcPts val="0"/>
              </a:spcBef>
              <a:spcAft>
                <a:spcPts val="0"/>
              </a:spcAft>
              <a:buClr>
                <a:schemeClr val="lt1"/>
              </a:buClr>
              <a:buSzPts val="7200"/>
              <a:buFont typeface="Century Gothic"/>
              <a:buNone/>
            </a:pPr>
            <a:r>
              <a:rPr lang="en-US"/>
              <a:t>COC REQUIREMENTS</a:t>
            </a:r>
            <a:endParaRPr/>
          </a:p>
        </p:txBody>
      </p:sp>
      <p:sp>
        <p:nvSpPr>
          <p:cNvPr id="143" name="Google Shape;143;p1"/>
          <p:cNvSpPr txBox="1">
            <a:spLocks noGrp="1"/>
          </p:cNvSpPr>
          <p:nvPr>
            <p:ph type="subTitle" idx="1"/>
          </p:nvPr>
        </p:nvSpPr>
        <p:spPr>
          <a:xfrm>
            <a:off x="1562100" y="4682062"/>
            <a:ext cx="9070848" cy="457201"/>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600"/>
              <a:buNone/>
            </a:pPr>
            <a:r>
              <a:rPr lang="en-US"/>
              <a:t>Regional Team Training #1: June 09, 2022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131144e4622_0_48"/>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a:t>Purpose of the CoC Program</a:t>
            </a:r>
            <a:endParaRPr/>
          </a:p>
        </p:txBody>
      </p:sp>
      <p:sp>
        <p:nvSpPr>
          <p:cNvPr id="196" name="Google Shape;196;g131144e4622_0_48"/>
          <p:cNvSpPr txBox="1">
            <a:spLocks noGrp="1"/>
          </p:cNvSpPr>
          <p:nvPr>
            <p:ph type="body" idx="1"/>
          </p:nvPr>
        </p:nvSpPr>
        <p:spPr>
          <a:xfrm>
            <a:off x="1066800" y="1702425"/>
            <a:ext cx="10058400" cy="4778400"/>
          </a:xfrm>
          <a:prstGeom prst="rect">
            <a:avLst/>
          </a:prstGeom>
          <a:noFill/>
          <a:ln>
            <a:noFill/>
          </a:ln>
        </p:spPr>
        <p:txBody>
          <a:bodyPr spcFirstLastPara="1" wrap="square" lIns="91425" tIns="45700" rIns="91425" bIns="45700" anchor="t" anchorCtr="0">
            <a:normAutofit/>
          </a:bodyPr>
          <a:lstStyle/>
          <a:p>
            <a:pPr marL="182880" lvl="0" indent="-220980" algn="l" rtl="0">
              <a:spcBef>
                <a:spcPts val="0"/>
              </a:spcBef>
              <a:spcAft>
                <a:spcPts val="0"/>
              </a:spcAft>
              <a:buSzPts val="2400"/>
              <a:buChar char="•"/>
            </a:pPr>
            <a:r>
              <a:rPr lang="en-US" sz="2400"/>
              <a:t>Promote community-wide commitment to the goal of ending homelessness</a:t>
            </a:r>
            <a:endParaRPr sz="2400"/>
          </a:p>
          <a:p>
            <a:pPr marL="182880" lvl="0" indent="-220980" algn="l" rtl="0">
              <a:spcBef>
                <a:spcPts val="0"/>
              </a:spcBef>
              <a:spcAft>
                <a:spcPts val="0"/>
              </a:spcAft>
              <a:buSzPts val="2400"/>
              <a:buChar char="•"/>
            </a:pPr>
            <a:r>
              <a:rPr lang="en-US" sz="2400"/>
              <a:t>Provide funding for efforts by nonprofit providers, States, and local governments to re-house homeless individuals and families rapidly while minimizing the trauma and dislocation caused to homeless individuals, families, and communities as a consequence of homelessness</a:t>
            </a:r>
            <a:endParaRPr sz="2400"/>
          </a:p>
          <a:p>
            <a:pPr marL="182880" lvl="0" indent="-220980" algn="l" rtl="0">
              <a:spcBef>
                <a:spcPts val="0"/>
              </a:spcBef>
              <a:spcAft>
                <a:spcPts val="0"/>
              </a:spcAft>
              <a:buSzPts val="2400"/>
              <a:buChar char="•"/>
            </a:pPr>
            <a:r>
              <a:rPr lang="en-US" sz="2400"/>
              <a:t>Promote access to and effective use of mainstream programs by homeless individuals and families</a:t>
            </a:r>
            <a:endParaRPr sz="2400"/>
          </a:p>
          <a:p>
            <a:pPr marL="182880" lvl="0" indent="-220980" algn="l" rtl="0">
              <a:spcBef>
                <a:spcPts val="0"/>
              </a:spcBef>
              <a:spcAft>
                <a:spcPts val="0"/>
              </a:spcAft>
              <a:buSzPts val="2400"/>
              <a:buChar char="•"/>
            </a:pPr>
            <a:r>
              <a:rPr lang="en-US" sz="2400"/>
              <a:t>Optimize self-sufficiency among individuals and families experiencing homelessness </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7"/>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a:t>What is a CoC?</a:t>
            </a:r>
            <a:endParaRPr/>
          </a:p>
        </p:txBody>
      </p:sp>
      <p:sp>
        <p:nvSpPr>
          <p:cNvPr id="202" name="Google Shape;202;p7"/>
          <p:cNvSpPr txBox="1">
            <a:spLocks noGrp="1"/>
          </p:cNvSpPr>
          <p:nvPr>
            <p:ph type="body" idx="1"/>
          </p:nvPr>
        </p:nvSpPr>
        <p:spPr>
          <a:xfrm>
            <a:off x="1066800" y="1702425"/>
            <a:ext cx="10058400" cy="4778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en-US" sz="2400" b="1"/>
              <a:t>The CoC Program interim rule (578.5) says:</a:t>
            </a:r>
            <a:endParaRPr/>
          </a:p>
          <a:p>
            <a:pPr marL="0" lvl="0" indent="0" algn="l" rtl="0">
              <a:lnSpc>
                <a:spcPct val="100000"/>
              </a:lnSpc>
              <a:spcBef>
                <a:spcPts val="900"/>
              </a:spcBef>
              <a:spcAft>
                <a:spcPts val="0"/>
              </a:spcAft>
              <a:buSzPts val="2400"/>
              <a:buNone/>
            </a:pPr>
            <a:r>
              <a:rPr lang="en-US" sz="2400" i="1"/>
              <a:t>Representatives from relevant organizations within a geographic area shall establish a CoC for the geographic area to carry out the duties of this part.</a:t>
            </a:r>
            <a:endParaRPr/>
          </a:p>
          <a:p>
            <a:pPr marL="0" lvl="0" indent="0" algn="l" rtl="0">
              <a:lnSpc>
                <a:spcPct val="100000"/>
              </a:lnSpc>
              <a:spcBef>
                <a:spcPts val="900"/>
              </a:spcBef>
              <a:spcAft>
                <a:spcPts val="0"/>
              </a:spcAft>
              <a:buSzPts val="1800"/>
              <a:buNone/>
            </a:pPr>
            <a:r>
              <a:rPr lang="en-US" b="1"/>
              <a:t>What are Relevant Organizations?</a:t>
            </a:r>
            <a:endParaRPr/>
          </a:p>
          <a:p>
            <a:pPr marL="0" lvl="0" indent="0" algn="l" rtl="0">
              <a:lnSpc>
                <a:spcPct val="100000"/>
              </a:lnSpc>
              <a:spcBef>
                <a:spcPts val="900"/>
              </a:spcBef>
              <a:spcAft>
                <a:spcPts val="0"/>
              </a:spcAft>
              <a:buSzPts val="1800"/>
              <a:buNone/>
            </a:pPr>
            <a:r>
              <a:rPr lang="en-US" sz="1800" b="0" i="1" u="none" strike="noStrike">
                <a:latin typeface="Arial"/>
                <a:ea typeface="Arial"/>
                <a:cs typeface="Arial"/>
                <a:sym typeface="Arial"/>
              </a:rPr>
              <a:t>…</a:t>
            </a:r>
            <a:r>
              <a:rPr lang="en-US" b="0" i="1" u="none" strike="noStrike"/>
              <a:t>non-profit homeless providers, victim service providers, faith-based organizations, governments, businesses, advocates, public housing agencies, school districts, social service providers, mental health agencies, hospitals, universities, affordable housing developers, law enforcement, organizations that serve homeless and formerly homeless veterans, and homeless and formerly homeless persons. </a:t>
            </a:r>
            <a:endParaRPr/>
          </a:p>
          <a:p>
            <a:pPr marL="0" lvl="0" indent="0" algn="l" rtl="0">
              <a:lnSpc>
                <a:spcPct val="100000"/>
              </a:lnSpc>
              <a:spcBef>
                <a:spcPts val="900"/>
              </a:spcBef>
              <a:spcAft>
                <a:spcPts val="0"/>
              </a:spcAft>
              <a:buSzPts val="1800"/>
              <a:buNone/>
            </a:pPr>
            <a:r>
              <a:rPr lang="en-US" sz="2400" b="1"/>
              <a:t>The CoC is the convening and planning body for a set geographic area responsible for carrying out and implementing the requirements in the Interim Rule.</a:t>
            </a:r>
            <a:endParaRPr sz="2400"/>
          </a:p>
          <a:p>
            <a:pPr marL="182880" lvl="0" indent="-68579" algn="l" rtl="0">
              <a:lnSpc>
                <a:spcPct val="100000"/>
              </a:lnSpc>
              <a:spcBef>
                <a:spcPts val="900"/>
              </a:spcBef>
              <a:spcAft>
                <a:spcPts val="0"/>
              </a:spcAft>
              <a:buSzPts val="18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1314ab676ce_1_81"/>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a:t>CoC Responsibilities - In General</a:t>
            </a:r>
            <a:endParaRPr/>
          </a:p>
        </p:txBody>
      </p:sp>
      <p:sp>
        <p:nvSpPr>
          <p:cNvPr id="208" name="Google Shape;208;g1314ab676ce_1_81"/>
          <p:cNvSpPr txBox="1">
            <a:spLocks noGrp="1"/>
          </p:cNvSpPr>
          <p:nvPr>
            <p:ph type="body" idx="1"/>
          </p:nvPr>
        </p:nvSpPr>
        <p:spPr>
          <a:xfrm>
            <a:off x="637100" y="1668050"/>
            <a:ext cx="7699200" cy="4778400"/>
          </a:xfrm>
          <a:prstGeom prst="rect">
            <a:avLst/>
          </a:prstGeom>
          <a:noFill/>
          <a:ln>
            <a:noFill/>
          </a:ln>
        </p:spPr>
        <p:txBody>
          <a:bodyPr spcFirstLastPara="1" wrap="square" lIns="91425" tIns="45700" rIns="91425" bIns="45700" anchor="t" anchorCtr="0">
            <a:normAutofit/>
          </a:bodyPr>
          <a:lstStyle/>
          <a:p>
            <a:pPr marL="182880" lvl="0" indent="-220980" algn="l" rtl="0">
              <a:spcBef>
                <a:spcPts val="0"/>
              </a:spcBef>
              <a:spcAft>
                <a:spcPts val="0"/>
              </a:spcAft>
              <a:buSzPts val="2400"/>
              <a:buChar char="•"/>
            </a:pPr>
            <a:r>
              <a:rPr lang="en-US" sz="2400"/>
              <a:t>Charged with designing a local “system” to assist sheltered and unsheltered people experiencing homelessness and providing the services necessary to help them access housing and obtain long-term stability</a:t>
            </a:r>
            <a:endParaRPr sz="2400"/>
          </a:p>
          <a:p>
            <a:pPr marL="182880" lvl="0" indent="-220980" algn="l" rtl="0">
              <a:spcBef>
                <a:spcPts val="0"/>
              </a:spcBef>
              <a:spcAft>
                <a:spcPts val="0"/>
              </a:spcAft>
              <a:buSzPts val="2400"/>
              <a:buChar char="•"/>
            </a:pPr>
            <a:r>
              <a:rPr lang="en-US" sz="2400"/>
              <a:t>Promote community-wide planning and strategic use of resources to address homelessness </a:t>
            </a:r>
            <a:endParaRPr sz="2400"/>
          </a:p>
          <a:p>
            <a:pPr marL="182880" lvl="0" indent="-220980" algn="l" rtl="0">
              <a:spcBef>
                <a:spcPts val="0"/>
              </a:spcBef>
              <a:spcAft>
                <a:spcPts val="0"/>
              </a:spcAft>
              <a:buSzPts val="2400"/>
              <a:buChar char="•"/>
            </a:pPr>
            <a:r>
              <a:rPr lang="en-US" sz="2400"/>
              <a:t>Enhance coordination and integration with mainstream resources and other programs targeted to people experiencing homelessness</a:t>
            </a:r>
            <a:endParaRPr sz="2400"/>
          </a:p>
          <a:p>
            <a:pPr marL="182880" lvl="0" indent="-220980" algn="l" rtl="0">
              <a:spcBef>
                <a:spcPts val="0"/>
              </a:spcBef>
              <a:spcAft>
                <a:spcPts val="0"/>
              </a:spcAft>
              <a:buSzPts val="2400"/>
              <a:buChar char="•"/>
            </a:pPr>
            <a:r>
              <a:rPr lang="en-US" sz="2400"/>
              <a:t>Improve data collection and performance measurement</a:t>
            </a:r>
            <a:endParaRPr sz="2400"/>
          </a:p>
          <a:p>
            <a:pPr marL="182880" lvl="0" indent="-68579" algn="l" rtl="0">
              <a:lnSpc>
                <a:spcPct val="100000"/>
              </a:lnSpc>
              <a:spcBef>
                <a:spcPts val="900"/>
              </a:spcBef>
              <a:spcAft>
                <a:spcPts val="0"/>
              </a:spcAft>
              <a:buSzPts val="1800"/>
              <a:buNone/>
            </a:pPr>
            <a:endParaRPr/>
          </a:p>
        </p:txBody>
      </p:sp>
      <p:pic>
        <p:nvPicPr>
          <p:cNvPr id="209" name="Google Shape;209;g1314ab676ce_1_81"/>
          <p:cNvPicPr preferRelativeResize="0"/>
          <p:nvPr/>
        </p:nvPicPr>
        <p:blipFill>
          <a:blip r:embed="rId3">
            <a:alphaModFix/>
          </a:blip>
          <a:stretch>
            <a:fillRect/>
          </a:stretch>
        </p:blipFill>
        <p:spPr>
          <a:xfrm>
            <a:off x="9485575" y="2375146"/>
            <a:ext cx="1858848" cy="185884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8" descr="See the source image"/>
          <p:cNvPicPr preferRelativeResize="0">
            <a:picLocks noGrp="1"/>
          </p:cNvPicPr>
          <p:nvPr>
            <p:ph type="body" idx="1"/>
          </p:nvPr>
        </p:nvPicPr>
        <p:blipFill rotWithShape="1">
          <a:blip r:embed="rId3">
            <a:alphaModFix/>
          </a:blip>
          <a:srcRect/>
          <a:stretch/>
        </p:blipFill>
        <p:spPr>
          <a:xfrm>
            <a:off x="1082180" y="652342"/>
            <a:ext cx="9872559" cy="555331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9"/>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a:t>CoC Requirements</a:t>
            </a:r>
            <a:endParaRPr/>
          </a:p>
        </p:txBody>
      </p:sp>
      <p:grpSp>
        <p:nvGrpSpPr>
          <p:cNvPr id="220" name="Google Shape;220;p9"/>
          <p:cNvGrpSpPr/>
          <p:nvPr/>
        </p:nvGrpSpPr>
        <p:grpSpPr>
          <a:xfrm>
            <a:off x="887153" y="2741803"/>
            <a:ext cx="10048579" cy="2686743"/>
            <a:chOff x="4910" y="727609"/>
            <a:chExt cx="10048579" cy="2686743"/>
          </a:xfrm>
        </p:grpSpPr>
        <p:sp>
          <p:nvSpPr>
            <p:cNvPr id="221" name="Google Shape;221;p9"/>
            <p:cNvSpPr/>
            <p:nvPr/>
          </p:nvSpPr>
          <p:spPr>
            <a:xfrm>
              <a:off x="4910" y="727609"/>
              <a:ext cx="2336810" cy="1610062"/>
            </a:xfrm>
            <a:prstGeom prst="roundRect">
              <a:avLst>
                <a:gd name="adj" fmla="val 16667"/>
              </a:avLst>
            </a:prstGeom>
            <a:blipFill rotWithShape="1">
              <a:blip r:embed="rId3">
                <a:alphaModFix/>
              </a:blip>
              <a:stretch>
                <a:fillRect t="-22999" b="-22999"/>
              </a:stretch>
            </a:blip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16781" y="2547396"/>
              <a:ext cx="2336810" cy="86695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txBox="1"/>
            <p:nvPr/>
          </p:nvSpPr>
          <p:spPr>
            <a:xfrm>
              <a:off x="16781" y="2547396"/>
              <a:ext cx="2336810" cy="866956"/>
            </a:xfrm>
            <a:prstGeom prst="rect">
              <a:avLst/>
            </a:prstGeom>
            <a:noFill/>
            <a:ln>
              <a:noFill/>
            </a:ln>
          </p:spPr>
          <p:txBody>
            <a:bodyPr spcFirstLastPara="1" wrap="square" lIns="163575" tIns="163575" rIns="163575" bIns="0" anchor="t" anchorCtr="0">
              <a:noAutofit/>
            </a:bodyPr>
            <a:lstStyle/>
            <a:p>
              <a:pPr marL="0" marR="0" lvl="0" indent="0" algn="ctr" rtl="0">
                <a:lnSpc>
                  <a:spcPct val="90000"/>
                </a:lnSpc>
                <a:spcBef>
                  <a:spcPts val="0"/>
                </a:spcBef>
                <a:spcAft>
                  <a:spcPts val="0"/>
                </a:spcAft>
                <a:buClr>
                  <a:schemeClr val="lt1"/>
                </a:buClr>
                <a:buSzPts val="2300"/>
                <a:buFont typeface="Century Gothic"/>
                <a:buNone/>
              </a:pPr>
              <a:r>
                <a:rPr lang="en-US" sz="2300" b="0" i="0" u="none" strike="noStrike" cap="none">
                  <a:solidFill>
                    <a:schemeClr val="lt1"/>
                  </a:solidFill>
                  <a:latin typeface="Century Gothic"/>
                  <a:ea typeface="Century Gothic"/>
                  <a:cs typeface="Century Gothic"/>
                  <a:sym typeface="Century Gothic"/>
                </a:rPr>
                <a:t>Operations</a:t>
              </a:r>
              <a:endParaRPr/>
            </a:p>
          </p:txBody>
        </p:sp>
        <p:sp>
          <p:nvSpPr>
            <p:cNvPr id="224" name="Google Shape;224;p9"/>
            <p:cNvSpPr/>
            <p:nvPr/>
          </p:nvSpPr>
          <p:spPr>
            <a:xfrm>
              <a:off x="2575500" y="727609"/>
              <a:ext cx="2336810" cy="1610062"/>
            </a:xfrm>
            <a:prstGeom prst="roundRect">
              <a:avLst>
                <a:gd name="adj" fmla="val 16667"/>
              </a:avLst>
            </a:prstGeom>
            <a:blipFill rotWithShape="1">
              <a:blip r:embed="rId4">
                <a:alphaModFix/>
              </a:blip>
              <a:stretch>
                <a:fillRect t="-22999" b="-22999"/>
              </a:stretch>
            </a:blip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9"/>
            <p:cNvSpPr/>
            <p:nvPr/>
          </p:nvSpPr>
          <p:spPr>
            <a:xfrm>
              <a:off x="2567110" y="2396138"/>
              <a:ext cx="2336810" cy="86695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txBox="1"/>
            <p:nvPr/>
          </p:nvSpPr>
          <p:spPr>
            <a:xfrm>
              <a:off x="2567110" y="2396138"/>
              <a:ext cx="2336810" cy="866956"/>
            </a:xfrm>
            <a:prstGeom prst="rect">
              <a:avLst/>
            </a:prstGeom>
            <a:noFill/>
            <a:ln>
              <a:noFill/>
            </a:ln>
          </p:spPr>
          <p:txBody>
            <a:bodyPr spcFirstLastPara="1" wrap="square" lIns="163575" tIns="163575" rIns="163575" bIns="0" anchor="t" anchorCtr="0">
              <a:noAutofit/>
            </a:bodyPr>
            <a:lstStyle/>
            <a:p>
              <a:pPr marL="0" marR="0" lvl="0" indent="0" algn="ctr" rtl="0">
                <a:lnSpc>
                  <a:spcPct val="90000"/>
                </a:lnSpc>
                <a:spcBef>
                  <a:spcPts val="0"/>
                </a:spcBef>
                <a:spcAft>
                  <a:spcPts val="0"/>
                </a:spcAft>
                <a:buClr>
                  <a:schemeClr val="lt1"/>
                </a:buClr>
                <a:buSzPts val="2300"/>
                <a:buFont typeface="Century Gothic"/>
                <a:buNone/>
              </a:pPr>
              <a:r>
                <a:rPr lang="en-US" sz="2300" b="0" i="0" u="none" strike="noStrike" cap="none">
                  <a:solidFill>
                    <a:schemeClr val="lt1"/>
                  </a:solidFill>
                  <a:latin typeface="Century Gothic"/>
                  <a:ea typeface="Century Gothic"/>
                  <a:cs typeface="Century Gothic"/>
                  <a:sym typeface="Century Gothic"/>
                </a:rPr>
                <a:t>System Planning</a:t>
              </a:r>
              <a:endParaRPr/>
            </a:p>
          </p:txBody>
        </p:sp>
        <p:sp>
          <p:nvSpPr>
            <p:cNvPr id="227" name="Google Shape;227;p9"/>
            <p:cNvSpPr/>
            <p:nvPr/>
          </p:nvSpPr>
          <p:spPr>
            <a:xfrm>
              <a:off x="5146089" y="727609"/>
              <a:ext cx="2336810" cy="1610062"/>
            </a:xfrm>
            <a:prstGeom prst="roundRect">
              <a:avLst>
                <a:gd name="adj" fmla="val 16667"/>
              </a:avLst>
            </a:prstGeom>
            <a:blipFill rotWithShape="1">
              <a:blip r:embed="rId5">
                <a:alphaModFix/>
              </a:blip>
              <a:stretch>
                <a:fillRect t="-22999" b="-22999"/>
              </a:stretch>
            </a:blip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a:off x="5146089" y="2337671"/>
              <a:ext cx="2336810" cy="86695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9"/>
            <p:cNvSpPr txBox="1"/>
            <p:nvPr/>
          </p:nvSpPr>
          <p:spPr>
            <a:xfrm>
              <a:off x="5146089" y="2337671"/>
              <a:ext cx="2336810" cy="866956"/>
            </a:xfrm>
            <a:prstGeom prst="rect">
              <a:avLst/>
            </a:prstGeom>
            <a:noFill/>
            <a:ln>
              <a:noFill/>
            </a:ln>
          </p:spPr>
          <p:txBody>
            <a:bodyPr spcFirstLastPara="1" wrap="square" lIns="163575" tIns="163575" rIns="163575" bIns="0" anchor="t" anchorCtr="0">
              <a:noAutofit/>
            </a:bodyPr>
            <a:lstStyle/>
            <a:p>
              <a:pPr marL="0" marR="0" lvl="0" indent="0" algn="ctr" rtl="0">
                <a:lnSpc>
                  <a:spcPct val="90000"/>
                </a:lnSpc>
                <a:spcBef>
                  <a:spcPts val="0"/>
                </a:spcBef>
                <a:spcAft>
                  <a:spcPts val="0"/>
                </a:spcAft>
                <a:buClr>
                  <a:schemeClr val="lt1"/>
                </a:buClr>
                <a:buSzPts val="2300"/>
                <a:buFont typeface="Century Gothic"/>
                <a:buNone/>
              </a:pPr>
              <a:r>
                <a:rPr lang="en-US" sz="2300" b="0" i="0" u="none" strike="noStrike" cap="none">
                  <a:solidFill>
                    <a:schemeClr val="lt1"/>
                  </a:solidFill>
                  <a:latin typeface="Century Gothic"/>
                  <a:ea typeface="Century Gothic"/>
                  <a:cs typeface="Century Gothic"/>
                  <a:sym typeface="Century Gothic"/>
                </a:rPr>
                <a:t>Data Management</a:t>
              </a:r>
              <a:endParaRPr/>
            </a:p>
          </p:txBody>
        </p:sp>
        <p:sp>
          <p:nvSpPr>
            <p:cNvPr id="230" name="Google Shape;230;p9"/>
            <p:cNvSpPr/>
            <p:nvPr/>
          </p:nvSpPr>
          <p:spPr>
            <a:xfrm>
              <a:off x="7716679" y="727609"/>
              <a:ext cx="2336810" cy="1610062"/>
            </a:xfrm>
            <a:prstGeom prst="roundRect">
              <a:avLst>
                <a:gd name="adj" fmla="val 16667"/>
              </a:avLst>
            </a:prstGeom>
            <a:blipFill rotWithShape="1">
              <a:blip r:embed="rId6">
                <a:alphaModFix/>
              </a:blip>
              <a:stretch>
                <a:fillRect t="-22999" b="-22999"/>
              </a:stretch>
            </a:blip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a:off x="7716679" y="2337671"/>
              <a:ext cx="2336810" cy="86695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txBox="1"/>
            <p:nvPr/>
          </p:nvSpPr>
          <p:spPr>
            <a:xfrm>
              <a:off x="7716679" y="2337671"/>
              <a:ext cx="2336810" cy="866956"/>
            </a:xfrm>
            <a:prstGeom prst="rect">
              <a:avLst/>
            </a:prstGeom>
            <a:noFill/>
            <a:ln>
              <a:noFill/>
            </a:ln>
          </p:spPr>
          <p:txBody>
            <a:bodyPr spcFirstLastPara="1" wrap="square" lIns="163575" tIns="163575" rIns="163575" bIns="0" anchor="t" anchorCtr="0">
              <a:noAutofit/>
            </a:bodyPr>
            <a:lstStyle/>
            <a:p>
              <a:pPr marL="0" marR="0" lvl="0" indent="0" algn="ctr" rtl="0">
                <a:lnSpc>
                  <a:spcPct val="90000"/>
                </a:lnSpc>
                <a:spcBef>
                  <a:spcPts val="0"/>
                </a:spcBef>
                <a:spcAft>
                  <a:spcPts val="0"/>
                </a:spcAft>
                <a:buClr>
                  <a:schemeClr val="lt1"/>
                </a:buClr>
                <a:buSzPts val="2300"/>
                <a:buFont typeface="Century Gothic"/>
                <a:buNone/>
              </a:pPr>
              <a:r>
                <a:rPr lang="en-US" sz="2300" b="0" i="0" u="none" strike="noStrike" cap="none">
                  <a:solidFill>
                    <a:schemeClr val="lt1"/>
                  </a:solidFill>
                  <a:latin typeface="Century Gothic"/>
                  <a:ea typeface="Century Gothic"/>
                  <a:cs typeface="Century Gothic"/>
                  <a:sym typeface="Century Gothic"/>
                </a:rPr>
                <a:t>CoC Funding Application</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0"/>
          <p:cNvSpPr txBox="1">
            <a:spLocks noGrp="1"/>
          </p:cNvSpPr>
          <p:nvPr>
            <p:ph type="title"/>
          </p:nvPr>
        </p:nvSpPr>
        <p:spPr>
          <a:xfrm>
            <a:off x="1563623" y="2094309"/>
            <a:ext cx="9070848" cy="2587752"/>
          </a:xfrm>
          <a:prstGeom prst="rect">
            <a:avLst/>
          </a:prstGeom>
          <a:noFill/>
          <a:ln>
            <a:noFill/>
          </a:ln>
        </p:spPr>
        <p:txBody>
          <a:bodyPr spcFirstLastPara="1" wrap="square" lIns="91425" tIns="45700" rIns="91425" bIns="45700" anchor="ctr" anchorCtr="0">
            <a:noAutofit/>
          </a:bodyPr>
          <a:lstStyle/>
          <a:p>
            <a:pPr marL="0" lvl="0" indent="0" algn="ctr" rtl="0">
              <a:lnSpc>
                <a:spcPct val="83000"/>
              </a:lnSpc>
              <a:spcBef>
                <a:spcPts val="0"/>
              </a:spcBef>
              <a:spcAft>
                <a:spcPts val="0"/>
              </a:spcAft>
              <a:buClr>
                <a:schemeClr val="lt1"/>
              </a:buClr>
              <a:buSzPts val="7200"/>
              <a:buFont typeface="Century Gothic"/>
              <a:buNone/>
            </a:pPr>
            <a:r>
              <a:rPr lang="en-US"/>
              <a:t>CoC OPERATIONS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1"/>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a:t>Membership and Meetings</a:t>
            </a:r>
            <a:endParaRPr/>
          </a:p>
        </p:txBody>
      </p:sp>
      <p:sp>
        <p:nvSpPr>
          <p:cNvPr id="243" name="Google Shape;243;p11"/>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p>
            <a:pPr marL="182880" lvl="0" indent="-220980" algn="l" rtl="0">
              <a:lnSpc>
                <a:spcPct val="100000"/>
              </a:lnSpc>
              <a:spcBef>
                <a:spcPts val="0"/>
              </a:spcBef>
              <a:spcAft>
                <a:spcPts val="0"/>
              </a:spcAft>
              <a:buSzPts val="2400"/>
              <a:buChar char="•"/>
            </a:pPr>
            <a:r>
              <a:rPr lang="en-US" sz="2400"/>
              <a:t>Hold at least semi-annual membership meetings</a:t>
            </a:r>
            <a:endParaRPr sz="2400"/>
          </a:p>
          <a:p>
            <a:pPr marL="182880" lvl="0" indent="-220980" algn="l" rtl="0">
              <a:lnSpc>
                <a:spcPct val="100000"/>
              </a:lnSpc>
              <a:spcBef>
                <a:spcPts val="900"/>
              </a:spcBef>
              <a:spcAft>
                <a:spcPts val="0"/>
              </a:spcAft>
              <a:buSzPts val="2400"/>
              <a:buChar char="•"/>
            </a:pPr>
            <a:r>
              <a:rPr lang="en-US" sz="2400"/>
              <a:t>Issue a public invitation for new members from within the CoC’s geographic area at least annually</a:t>
            </a:r>
            <a:endParaRPr sz="2400"/>
          </a:p>
          <a:p>
            <a:pPr marL="182880" lvl="0" indent="-182880" algn="l" rtl="0">
              <a:lnSpc>
                <a:spcPct val="100000"/>
              </a:lnSpc>
              <a:spcBef>
                <a:spcPts val="900"/>
              </a:spcBef>
              <a:spcAft>
                <a:spcPts val="0"/>
              </a:spcAft>
              <a:buSzPts val="1800"/>
              <a:buChar char="•"/>
            </a:pPr>
            <a:r>
              <a:rPr lang="en-US" sz="2400"/>
              <a:t>From slide 7 - Representatives from relevant organizations within a CoC’s geographic area</a:t>
            </a:r>
            <a:r>
              <a:rPr lang="en-US"/>
              <a:t> </a:t>
            </a:r>
            <a:endParaRPr/>
          </a:p>
          <a:p>
            <a:pPr marL="457200" lvl="1" indent="-182880" algn="l" rtl="0">
              <a:lnSpc>
                <a:spcPct val="100000"/>
              </a:lnSpc>
              <a:spcBef>
                <a:spcPts val="900"/>
              </a:spcBef>
              <a:spcAft>
                <a:spcPts val="0"/>
              </a:spcAft>
              <a:buSzPts val="1800"/>
              <a:buChar char="•"/>
            </a:pPr>
            <a:r>
              <a:rPr lang="en-US"/>
              <a:t>include nonprofit homeless assistance providers, victim service providers, faith-based organizations, governments, businesses, advocates, public housing agencies, school districts, social service providers, mental health agencies, hospitals, universities, affordable housing developers, law enforcement, and organizations that serve veterans and homeless and formerly homeless individuals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3"/>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a:t>System Operations</a:t>
            </a:r>
            <a:endParaRPr/>
          </a:p>
        </p:txBody>
      </p:sp>
      <p:sp>
        <p:nvSpPr>
          <p:cNvPr id="249" name="Google Shape;249;p13"/>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p>
            <a:pPr marL="182880" lvl="0" indent="-220980" algn="l" rtl="0">
              <a:spcBef>
                <a:spcPts val="0"/>
              </a:spcBef>
              <a:spcAft>
                <a:spcPts val="0"/>
              </a:spcAft>
              <a:buSzPts val="2400"/>
              <a:buChar char="•"/>
            </a:pPr>
            <a:r>
              <a:rPr lang="en-US" sz="2400"/>
              <a:t>Adopt and follow a written process to select a board to act on behalf of the Continuum of Care. Process must be reviewed, updated, and approved by the CoC at least once every 5 years</a:t>
            </a:r>
            <a:endParaRPr sz="2400"/>
          </a:p>
          <a:p>
            <a:pPr marL="182880" lvl="0" indent="-220980" algn="l" rtl="0">
              <a:spcBef>
                <a:spcPts val="0"/>
              </a:spcBef>
              <a:spcAft>
                <a:spcPts val="0"/>
              </a:spcAft>
              <a:buSzPts val="2400"/>
              <a:buChar char="•"/>
            </a:pPr>
            <a:r>
              <a:rPr lang="en-US" sz="2400"/>
              <a:t>Appoint additional committees, subcommittees, or work groups </a:t>
            </a:r>
            <a:endParaRPr sz="2400"/>
          </a:p>
          <a:p>
            <a:pPr marL="182880" lvl="0" indent="-220980" algn="l" rtl="0">
              <a:spcBef>
                <a:spcPts val="0"/>
              </a:spcBef>
              <a:spcAft>
                <a:spcPts val="0"/>
              </a:spcAft>
              <a:buSzPts val="2400"/>
              <a:buChar char="•"/>
            </a:pPr>
            <a:r>
              <a:rPr lang="en-US" sz="2400"/>
              <a:t>In consultation with the collaborative applicant and the HMIS Lead, develop, follow, and update annually a governance charter, which will include all procedures and policies needed to comply with the Interim Rule</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2"/>
          <p:cNvSpPr txBox="1">
            <a:spLocks noGrp="1"/>
          </p:cNvSpPr>
          <p:nvPr>
            <p:ph type="title"/>
          </p:nvPr>
        </p:nvSpPr>
        <p:spPr>
          <a:xfrm>
            <a:off x="4118994" y="982132"/>
            <a:ext cx="7306812" cy="130386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EFEFE"/>
              </a:buClr>
              <a:buSzPct val="100000"/>
              <a:buFont typeface="Century Gothic"/>
              <a:buNone/>
            </a:pPr>
            <a:r>
              <a:rPr lang="en-US"/>
              <a:t>The Governance Charter</a:t>
            </a:r>
            <a:endParaRPr/>
          </a:p>
        </p:txBody>
      </p:sp>
      <p:pic>
        <p:nvPicPr>
          <p:cNvPr id="255" name="Google Shape;255;p12" descr="See the source image"/>
          <p:cNvPicPr preferRelativeResize="0"/>
          <p:nvPr/>
        </p:nvPicPr>
        <p:blipFill rotWithShape="1">
          <a:blip r:embed="rId3">
            <a:alphaModFix/>
          </a:blip>
          <a:srcRect l="16881" r="41017" b="-2"/>
          <a:stretch/>
        </p:blipFill>
        <p:spPr>
          <a:xfrm>
            <a:off x="1412683" y="1410208"/>
            <a:ext cx="2433793" cy="3858780"/>
          </a:xfrm>
          <a:prstGeom prst="rect">
            <a:avLst/>
          </a:prstGeom>
          <a:noFill/>
          <a:ln>
            <a:noFill/>
          </a:ln>
        </p:spPr>
      </p:pic>
      <p:sp>
        <p:nvSpPr>
          <p:cNvPr id="256" name="Google Shape;256;p12"/>
          <p:cNvSpPr txBox="1">
            <a:spLocks noGrp="1"/>
          </p:cNvSpPr>
          <p:nvPr>
            <p:ph type="body" idx="1"/>
          </p:nvPr>
        </p:nvSpPr>
        <p:spPr>
          <a:xfrm>
            <a:off x="4636482" y="2189527"/>
            <a:ext cx="6260114" cy="4226185"/>
          </a:xfrm>
          <a:prstGeom prst="rect">
            <a:avLst/>
          </a:prstGeom>
          <a:noFill/>
          <a:ln>
            <a:noFill/>
          </a:ln>
        </p:spPr>
        <p:txBody>
          <a:bodyPr spcFirstLastPara="1" wrap="square" lIns="91425" tIns="45700" rIns="91425" bIns="45700" anchor="t" anchorCtr="0">
            <a:normAutofit fontScale="85000" lnSpcReduction="10000"/>
          </a:bodyPr>
          <a:lstStyle/>
          <a:p>
            <a:pPr marL="182880" lvl="0" indent="-170497" algn="l" rtl="0">
              <a:lnSpc>
                <a:spcPct val="100000"/>
              </a:lnSpc>
              <a:spcBef>
                <a:spcPts val="0"/>
              </a:spcBef>
              <a:spcAft>
                <a:spcPts val="0"/>
              </a:spcAft>
              <a:buSzPct val="100000"/>
              <a:buChar char="•"/>
            </a:pPr>
            <a:r>
              <a:rPr lang="en-US" sz="2600"/>
              <a:t>Details the functions of the CoC board, the CoC’s committee structure and roles, staff roles, and the process for amending the charter. </a:t>
            </a:r>
            <a:endParaRPr/>
          </a:p>
          <a:p>
            <a:pPr marL="182880" lvl="0" indent="-170497" algn="l" rtl="0">
              <a:lnSpc>
                <a:spcPct val="100000"/>
              </a:lnSpc>
              <a:spcBef>
                <a:spcPts val="900"/>
              </a:spcBef>
              <a:spcAft>
                <a:spcPts val="0"/>
              </a:spcAft>
              <a:buSzPct val="100000"/>
              <a:buChar char="•"/>
            </a:pPr>
            <a:r>
              <a:rPr lang="en-US" sz="2600"/>
              <a:t>Think of the Governance Charter as the blueprint for how the CoC works.</a:t>
            </a:r>
            <a:endParaRPr/>
          </a:p>
          <a:p>
            <a:pPr marL="182880" lvl="0" indent="-170497" algn="l" rtl="0">
              <a:lnSpc>
                <a:spcPct val="100000"/>
              </a:lnSpc>
              <a:spcBef>
                <a:spcPts val="900"/>
              </a:spcBef>
              <a:spcAft>
                <a:spcPts val="0"/>
              </a:spcAft>
              <a:buSzPct val="100000"/>
              <a:buFont typeface="Arial"/>
              <a:buChar char="•"/>
            </a:pPr>
            <a:r>
              <a:rPr lang="en-US" sz="2600"/>
              <a:t>Governance charter must include: </a:t>
            </a:r>
            <a:endParaRPr/>
          </a:p>
          <a:p>
            <a:pPr marL="457200" lvl="1" indent="-170497" algn="l" rtl="0">
              <a:lnSpc>
                <a:spcPct val="100000"/>
              </a:lnSpc>
              <a:spcBef>
                <a:spcPts val="500"/>
              </a:spcBef>
              <a:spcAft>
                <a:spcPts val="0"/>
              </a:spcAft>
              <a:buSzPct val="100000"/>
              <a:buFont typeface="Arial"/>
              <a:buChar char="-"/>
            </a:pPr>
            <a:r>
              <a:rPr lang="en-US" sz="2600"/>
              <a:t>Policies and procedures to carry out CoC responsibilities (directly or by reference).</a:t>
            </a:r>
            <a:endParaRPr/>
          </a:p>
          <a:p>
            <a:pPr marL="457200" lvl="1" indent="-170497" algn="l" rtl="0">
              <a:lnSpc>
                <a:spcPct val="100000"/>
              </a:lnSpc>
              <a:spcBef>
                <a:spcPts val="500"/>
              </a:spcBef>
              <a:spcAft>
                <a:spcPts val="0"/>
              </a:spcAft>
              <a:buSzPct val="100000"/>
              <a:buFont typeface="Arial"/>
              <a:buChar char="-"/>
            </a:pPr>
            <a:r>
              <a:rPr lang="en-US" sz="2600"/>
              <a:t>Code of conduct</a:t>
            </a:r>
            <a:endParaRPr/>
          </a:p>
          <a:p>
            <a:pPr marL="457200" lvl="1" indent="-170497" algn="l" rtl="0">
              <a:lnSpc>
                <a:spcPct val="100000"/>
              </a:lnSpc>
              <a:spcBef>
                <a:spcPts val="500"/>
              </a:spcBef>
              <a:spcAft>
                <a:spcPts val="0"/>
              </a:spcAft>
              <a:buSzPct val="100000"/>
              <a:buFont typeface="Arial"/>
              <a:buChar char="-"/>
            </a:pPr>
            <a:r>
              <a:rPr lang="en-US" sz="2600"/>
              <a:t>Conflict of Interest/Recusal process for Board members</a:t>
            </a:r>
            <a:endParaRPr/>
          </a:p>
          <a:p>
            <a:pPr marL="0" lvl="0" indent="0" algn="l" rtl="0">
              <a:lnSpc>
                <a:spcPct val="100000"/>
              </a:lnSpc>
              <a:spcBef>
                <a:spcPts val="900"/>
              </a:spcBef>
              <a:spcAft>
                <a:spcPts val="0"/>
              </a:spcAft>
              <a:buSzPct val="1000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4"/>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a:t>Coordinated Entry</a:t>
            </a:r>
            <a:endParaRPr/>
          </a:p>
        </p:txBody>
      </p:sp>
      <p:sp>
        <p:nvSpPr>
          <p:cNvPr id="262" name="Google Shape;262;p14"/>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p>
            <a:pPr marL="182880" lvl="0" indent="-182880" algn="l" rtl="0">
              <a:lnSpc>
                <a:spcPct val="100000"/>
              </a:lnSpc>
              <a:spcBef>
                <a:spcPts val="0"/>
              </a:spcBef>
              <a:spcAft>
                <a:spcPts val="0"/>
              </a:spcAft>
              <a:buSzPts val="2800"/>
              <a:buChar char="•"/>
            </a:pPr>
            <a:r>
              <a:rPr lang="en-US" sz="2800"/>
              <a:t>CoC must establish and operate a Coordinated Entry (CE) system, in consultation with ESG recipient(s):</a:t>
            </a:r>
            <a:endParaRPr/>
          </a:p>
          <a:p>
            <a:pPr marL="457200" lvl="1" indent="-182880" algn="l" rtl="0">
              <a:lnSpc>
                <a:spcPct val="100000"/>
              </a:lnSpc>
              <a:spcBef>
                <a:spcPts val="500"/>
              </a:spcBef>
              <a:spcAft>
                <a:spcPts val="0"/>
              </a:spcAft>
              <a:buSzPts val="2400"/>
              <a:buChar char="•"/>
            </a:pPr>
            <a:r>
              <a:rPr lang="en-US" sz="2400"/>
              <a:t>Must provide an initial, comprehensive assessment of needs of individuals/families requesting assistance</a:t>
            </a:r>
            <a:endParaRPr/>
          </a:p>
          <a:p>
            <a:pPr marL="457200" lvl="1" indent="-182880" algn="l" rtl="0">
              <a:lnSpc>
                <a:spcPct val="100000"/>
              </a:lnSpc>
              <a:spcBef>
                <a:spcPts val="500"/>
              </a:spcBef>
              <a:spcAft>
                <a:spcPts val="0"/>
              </a:spcAft>
              <a:buSzPts val="2400"/>
              <a:buChar char="•"/>
            </a:pPr>
            <a:r>
              <a:rPr lang="en-US" sz="2400"/>
              <a:t>Must cover the full CoC geographic area</a:t>
            </a:r>
            <a:endParaRPr/>
          </a:p>
          <a:p>
            <a:pPr marL="457200" lvl="1" indent="-182880" algn="l" rtl="0">
              <a:lnSpc>
                <a:spcPct val="100000"/>
              </a:lnSpc>
              <a:spcBef>
                <a:spcPts val="500"/>
              </a:spcBef>
              <a:spcAft>
                <a:spcPts val="0"/>
              </a:spcAft>
              <a:buSzPts val="2400"/>
              <a:buChar char="•"/>
            </a:pPr>
            <a:r>
              <a:rPr lang="en-US" sz="2400"/>
              <a:t>Must be accessible and well-advertised to individuals/families seeking assistance</a:t>
            </a:r>
            <a:endParaRPr/>
          </a:p>
          <a:p>
            <a:pPr marL="0" lvl="0" indent="0" algn="l" rtl="0">
              <a:lnSpc>
                <a:spcPct val="100000"/>
              </a:lnSpc>
              <a:spcBef>
                <a:spcPts val="900"/>
              </a:spcBef>
              <a:spcAft>
                <a:spcPts val="0"/>
              </a:spcAft>
              <a:buSzPts val="1700"/>
              <a:buNone/>
            </a:pPr>
            <a:r>
              <a:rPr lang="en-US" sz="1700" u="sng">
                <a:solidFill>
                  <a:srgbClr val="0070C0"/>
                </a:solidFill>
                <a:hlinkClick r:id="rId3">
                  <a:extLst>
                    <a:ext uri="{A12FA001-AC4F-418D-AE19-62706E023703}">
                      <ahyp:hlinkClr xmlns:ahyp="http://schemas.microsoft.com/office/drawing/2018/hyperlinkcolor" val="tx"/>
                    </a:ext>
                  </a:extLst>
                </a:hlinkClick>
              </a:rPr>
              <a:t>17-01CPDN.PDF (hud.gov)</a:t>
            </a:r>
            <a:endParaRPr sz="1700">
              <a:solidFill>
                <a:srgbClr val="0070C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CC9A0-575F-8542-BD8D-EE3EA2B207CE}"/>
              </a:ext>
            </a:extLst>
          </p:cNvPr>
          <p:cNvSpPr>
            <a:spLocks noGrp="1"/>
          </p:cNvSpPr>
          <p:nvPr>
            <p:ph type="title"/>
          </p:nvPr>
        </p:nvSpPr>
        <p:spPr>
          <a:xfrm>
            <a:off x="387531" y="636010"/>
            <a:ext cx="9582149" cy="630237"/>
          </a:xfrm>
        </p:spPr>
        <p:txBody>
          <a:bodyPr>
            <a:normAutofit fontScale="90000"/>
          </a:bodyPr>
          <a:lstStyle/>
          <a:p>
            <a:r>
              <a:rPr lang="en-US" b="1" dirty="0"/>
              <a:t>Housekeeping</a:t>
            </a:r>
          </a:p>
        </p:txBody>
      </p:sp>
      <p:sp>
        <p:nvSpPr>
          <p:cNvPr id="3" name="Content Placeholder 2">
            <a:extLst>
              <a:ext uri="{FF2B5EF4-FFF2-40B4-BE49-F238E27FC236}">
                <a16:creationId xmlns:a16="http://schemas.microsoft.com/office/drawing/2014/main" id="{ACBAD8E0-5F27-614A-80FD-B809C90EC8F4}"/>
              </a:ext>
            </a:extLst>
          </p:cNvPr>
          <p:cNvSpPr>
            <a:spLocks noGrp="1"/>
          </p:cNvSpPr>
          <p:nvPr>
            <p:ph idx="1"/>
          </p:nvPr>
        </p:nvSpPr>
        <p:spPr>
          <a:xfrm>
            <a:off x="387531" y="1502406"/>
            <a:ext cx="11416937" cy="4973549"/>
          </a:xfrm>
        </p:spPr>
        <p:txBody>
          <a:bodyPr>
            <a:normAutofit/>
          </a:bodyPr>
          <a:lstStyle/>
          <a:p>
            <a:pPr>
              <a:buFont typeface="Arial" panose="020B0604020202020204" pitchFamily="34" charset="0"/>
              <a:buChar char="•"/>
            </a:pPr>
            <a:r>
              <a:rPr lang="en-US" sz="2400" dirty="0"/>
              <a:t>A recording of the training and the slides will be sent to all registered participant.</a:t>
            </a:r>
          </a:p>
          <a:p>
            <a:pPr>
              <a:buFont typeface="Arial" panose="020B0604020202020204" pitchFamily="34" charset="0"/>
              <a:buChar char="•"/>
            </a:pPr>
            <a:r>
              <a:rPr lang="en-US" sz="2400" u="sng" dirty="0"/>
              <a:t>You should be hearing audio by now! </a:t>
            </a:r>
            <a:r>
              <a:rPr lang="en-US" sz="2400" dirty="0"/>
              <a:t>Let us know in the Chat box if you can’t and someone will help you. </a:t>
            </a:r>
          </a:p>
          <a:p>
            <a:pPr>
              <a:buFont typeface="Arial" panose="020B0604020202020204" pitchFamily="34" charset="0"/>
              <a:buChar char="•"/>
            </a:pPr>
            <a:r>
              <a:rPr lang="en-US" sz="2400" dirty="0"/>
              <a:t>Audio is available through your computer speakers.</a:t>
            </a:r>
          </a:p>
          <a:p>
            <a:pPr>
              <a:buFont typeface="Arial" panose="020B0604020202020204" pitchFamily="34" charset="0"/>
              <a:buChar char="•"/>
            </a:pPr>
            <a:r>
              <a:rPr lang="en-US" sz="2400" dirty="0"/>
              <a:t>To join the webinar via the phone, please call in using:</a:t>
            </a:r>
          </a:p>
          <a:p>
            <a:pPr marL="0" indent="0">
              <a:buNone/>
            </a:pPr>
            <a:r>
              <a:rPr lang="en-US" sz="2400" dirty="0"/>
              <a:t>	Phone Number: 1-415-655-0002	</a:t>
            </a:r>
          </a:p>
          <a:p>
            <a:pPr marL="0" indent="0">
              <a:buNone/>
            </a:pPr>
            <a:r>
              <a:rPr lang="en-US" sz="2400" dirty="0"/>
              <a:t>	Access code: 2422 288 </a:t>
            </a:r>
            <a:r>
              <a:rPr lang="en-US" sz="2400"/>
              <a:t>6635 </a:t>
            </a:r>
            <a:endParaRPr lang="en-US" sz="2400" dirty="0"/>
          </a:p>
          <a:p>
            <a:pPr>
              <a:buFont typeface="Arial" panose="020B0604020202020204" pitchFamily="34" charset="0"/>
              <a:buChar char="•"/>
            </a:pPr>
            <a:r>
              <a:rPr lang="en-US" sz="2400" dirty="0"/>
              <a:t>Please type your questions in the Chat box.</a:t>
            </a:r>
          </a:p>
          <a:p>
            <a:pPr marL="0" indent="0">
              <a:buNone/>
            </a:pPr>
            <a:endParaRPr lang="en-US" sz="2400" u="sng" dirty="0"/>
          </a:p>
        </p:txBody>
      </p:sp>
    </p:spTree>
    <p:extLst>
      <p:ext uri="{BB962C8B-B14F-4D97-AF65-F5344CB8AC3E}">
        <p14:creationId xmlns:p14="http://schemas.microsoft.com/office/powerpoint/2010/main" val="279459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5"/>
          <p:cNvSpPr txBox="1">
            <a:spLocks noGrp="1"/>
          </p:cNvSpPr>
          <p:nvPr>
            <p:ph type="title"/>
          </p:nvPr>
        </p:nvSpPr>
        <p:spPr>
          <a:xfrm>
            <a:off x="1066799" y="457200"/>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a:t>CE:  4 Core Elements</a:t>
            </a:r>
            <a:endParaRPr/>
          </a:p>
        </p:txBody>
      </p:sp>
      <p:pic>
        <p:nvPicPr>
          <p:cNvPr id="268" name="Google Shape;268;p15"/>
          <p:cNvPicPr preferRelativeResize="0"/>
          <p:nvPr/>
        </p:nvPicPr>
        <p:blipFill>
          <a:blip r:embed="rId3">
            <a:alphaModFix/>
          </a:blip>
          <a:stretch>
            <a:fillRect/>
          </a:stretch>
        </p:blipFill>
        <p:spPr>
          <a:xfrm>
            <a:off x="513350" y="2048474"/>
            <a:ext cx="10972801" cy="369507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1314ab676ce_1_165"/>
          <p:cNvSpPr txBox="1">
            <a:spLocks noGrp="1"/>
          </p:cNvSpPr>
          <p:nvPr>
            <p:ph type="title"/>
          </p:nvPr>
        </p:nvSpPr>
        <p:spPr>
          <a:xfrm>
            <a:off x="1066799" y="457200"/>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a:t>CE:  4 Core Elements</a:t>
            </a:r>
            <a:endParaRPr/>
          </a:p>
        </p:txBody>
      </p:sp>
      <p:sp>
        <p:nvSpPr>
          <p:cNvPr id="274" name="Google Shape;274;g1314ab676ce_1_165"/>
          <p:cNvSpPr txBox="1">
            <a:spLocks noGrp="1"/>
          </p:cNvSpPr>
          <p:nvPr>
            <p:ph type="body" idx="1"/>
          </p:nvPr>
        </p:nvSpPr>
        <p:spPr>
          <a:xfrm>
            <a:off x="1295400" y="1496175"/>
            <a:ext cx="9601200" cy="49047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00000"/>
              </a:lnSpc>
              <a:spcBef>
                <a:spcPts val="0"/>
              </a:spcBef>
              <a:spcAft>
                <a:spcPts val="0"/>
              </a:spcAft>
              <a:buSzPct val="161111"/>
              <a:buNone/>
            </a:pPr>
            <a:endParaRPr/>
          </a:p>
          <a:p>
            <a:pPr marL="342900" marR="0" lvl="0" indent="-342900" algn="l" rtl="0">
              <a:lnSpc>
                <a:spcPct val="100000"/>
              </a:lnSpc>
              <a:spcBef>
                <a:spcPts val="0"/>
              </a:spcBef>
              <a:spcAft>
                <a:spcPts val="0"/>
              </a:spcAft>
              <a:buSzPct val="100000"/>
              <a:buFont typeface="Century Gothic"/>
              <a:buAutoNum type="arabicPeriod"/>
            </a:pPr>
            <a:r>
              <a:rPr lang="en-US" sz="2900" b="1"/>
              <a:t>Access</a:t>
            </a:r>
            <a:r>
              <a:rPr lang="en-US" sz="2900"/>
              <a:t>- CoCs establish a centralized </a:t>
            </a:r>
            <a:r>
              <a:rPr lang="en-US" sz="2900" b="1"/>
              <a:t>access </a:t>
            </a:r>
            <a:r>
              <a:rPr lang="en-US" sz="2900"/>
              <a:t>point or adopt a “no wrong door” approach to housing for all in need. CoC’s should provide outreach to individuals and ensure that access points are equitably distributed throughout the CoC’s geographic region to promote easy and timely access. The CE process must offer the same assessment approach at all access points and all access points must be usable by all people who may be experiencing homelessness.  </a:t>
            </a:r>
            <a:endParaRPr/>
          </a:p>
          <a:p>
            <a:pPr marL="342900" marR="0" lvl="0" indent="-342900" algn="l" rtl="0">
              <a:lnSpc>
                <a:spcPct val="100000"/>
              </a:lnSpc>
              <a:spcBef>
                <a:spcPts val="0"/>
              </a:spcBef>
              <a:spcAft>
                <a:spcPts val="0"/>
              </a:spcAft>
              <a:buSzPct val="100000"/>
              <a:buFont typeface="Century Gothic"/>
              <a:buAutoNum type="arabicPeriod"/>
            </a:pPr>
            <a:r>
              <a:rPr lang="en-US" sz="2900" b="1"/>
              <a:t>Assessment-</a:t>
            </a:r>
            <a:r>
              <a:rPr lang="en-US" sz="2900"/>
              <a:t> CE staff complete an </a:t>
            </a:r>
            <a:r>
              <a:rPr lang="en-US" sz="2900" b="1"/>
              <a:t>assessment </a:t>
            </a:r>
            <a:r>
              <a:rPr lang="en-US" sz="2900"/>
              <a:t>process to gather information on individual</a:t>
            </a:r>
            <a:r>
              <a:rPr lang="en-US" sz="2900" u="sng">
                <a:solidFill>
                  <a:srgbClr val="D13438"/>
                </a:solidFill>
              </a:rPr>
              <a:t> </a:t>
            </a:r>
            <a:r>
              <a:rPr lang="en-US" sz="2900"/>
              <a:t>household’s</a:t>
            </a:r>
            <a:r>
              <a:rPr lang="en-US" sz="2900" strike="sngStrike"/>
              <a:t> </a:t>
            </a:r>
            <a:r>
              <a:rPr lang="en-US" sz="2900"/>
              <a:t>strengths, needs, preferences, and barriers they face to regaining housing. CoCs must adopt one or more standardized assessment tool(s).  </a:t>
            </a:r>
            <a:endParaRPr/>
          </a:p>
          <a:p>
            <a:pPr marL="342900" marR="0" lvl="0" indent="-342900" algn="l" rtl="0">
              <a:lnSpc>
                <a:spcPct val="100000"/>
              </a:lnSpc>
              <a:spcBef>
                <a:spcPts val="0"/>
              </a:spcBef>
              <a:spcAft>
                <a:spcPts val="0"/>
              </a:spcAft>
              <a:buSzPct val="100000"/>
              <a:buFont typeface="Century Gothic"/>
              <a:buAutoNum type="arabicPeriod"/>
            </a:pPr>
            <a:r>
              <a:rPr lang="en-US" sz="2900" b="1"/>
              <a:t>Prioritization- </a:t>
            </a:r>
            <a:r>
              <a:rPr lang="en-US" sz="2900"/>
              <a:t>A CoC follows established</a:t>
            </a:r>
            <a:r>
              <a:rPr lang="en-US" sz="2900">
                <a:solidFill>
                  <a:srgbClr val="CC3595"/>
                </a:solidFill>
              </a:rPr>
              <a:t> </a:t>
            </a:r>
            <a:r>
              <a:rPr lang="en-US" sz="2900"/>
              <a:t>written</a:t>
            </a:r>
            <a:r>
              <a:rPr lang="en-US" sz="2900" u="sng">
                <a:solidFill>
                  <a:srgbClr val="CC3595"/>
                </a:solidFill>
              </a:rPr>
              <a:t> </a:t>
            </a:r>
            <a:r>
              <a:rPr lang="en-US" sz="2900"/>
              <a:t>policies and procedures to </a:t>
            </a:r>
            <a:r>
              <a:rPr lang="en-US" sz="2900" b="1"/>
              <a:t>prioritize </a:t>
            </a:r>
            <a:r>
              <a:rPr lang="en-US" sz="2900"/>
              <a:t>households based on level of vulnerability and need. Prioritization policies should reflect the needs of the community to house the most vulnerable and address inequities. </a:t>
            </a:r>
            <a:endParaRPr/>
          </a:p>
          <a:p>
            <a:pPr marL="342900" marR="0" lvl="0" indent="-342900" algn="l" rtl="0">
              <a:lnSpc>
                <a:spcPct val="100000"/>
              </a:lnSpc>
              <a:spcBef>
                <a:spcPts val="0"/>
              </a:spcBef>
              <a:spcAft>
                <a:spcPts val="0"/>
              </a:spcAft>
              <a:buSzPct val="100000"/>
              <a:buFont typeface="Century Gothic"/>
              <a:buAutoNum type="arabicPeriod"/>
            </a:pPr>
            <a:r>
              <a:rPr lang="en-US" sz="2900" b="1"/>
              <a:t>Referral- </a:t>
            </a:r>
            <a:r>
              <a:rPr lang="en-US" sz="2900"/>
              <a:t>Based on the assessment and prioritization, CE staff then make a </a:t>
            </a:r>
            <a:r>
              <a:rPr lang="en-US" sz="2900" b="1"/>
              <a:t>referral </a:t>
            </a:r>
            <a:r>
              <a:rPr lang="en-US" sz="2900"/>
              <a:t>to appropriate and available housing and supportive services  </a:t>
            </a:r>
            <a:endParaRPr/>
          </a:p>
          <a:p>
            <a:pPr marL="182880" lvl="0" indent="-102869" algn="l" rtl="0">
              <a:lnSpc>
                <a:spcPct val="100000"/>
              </a:lnSpc>
              <a:spcBef>
                <a:spcPts val="900"/>
              </a:spcBef>
              <a:spcAft>
                <a:spcPts val="0"/>
              </a:spcAft>
              <a:buSzPct val="1000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6"/>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EFEFE"/>
              </a:buClr>
              <a:buSzPct val="100000"/>
              <a:buFont typeface="Century Gothic"/>
              <a:buNone/>
            </a:pPr>
            <a:r>
              <a:rPr lang="en-US"/>
              <a:t>Written Standards for CoC Assistance</a:t>
            </a:r>
            <a:endParaRPr/>
          </a:p>
        </p:txBody>
      </p:sp>
      <p:sp>
        <p:nvSpPr>
          <p:cNvPr id="280" name="Google Shape;280;p16"/>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lnSpcReduction="10000"/>
          </a:bodyPr>
          <a:lstStyle/>
          <a:p>
            <a:pPr marL="182880" lvl="0" indent="-182880" algn="l" rtl="0">
              <a:lnSpc>
                <a:spcPct val="100000"/>
              </a:lnSpc>
              <a:spcBef>
                <a:spcPts val="0"/>
              </a:spcBef>
              <a:spcAft>
                <a:spcPts val="0"/>
              </a:spcAft>
              <a:buSzPts val="2800"/>
              <a:buChar char="•"/>
            </a:pPr>
            <a:r>
              <a:rPr lang="en-US" sz="2800"/>
              <a:t>CoC must work with the ESG recipient(s) to develop written standards for providing CoC assistance: </a:t>
            </a:r>
            <a:r>
              <a:rPr lang="en-US" sz="2800" i="1"/>
              <a:t>Standards of Administration of Assistance</a:t>
            </a:r>
            <a:endParaRPr sz="2800"/>
          </a:p>
          <a:p>
            <a:pPr marL="457200" lvl="1" indent="-182880" algn="l" rtl="0">
              <a:lnSpc>
                <a:spcPct val="100000"/>
              </a:lnSpc>
              <a:spcBef>
                <a:spcPts val="500"/>
              </a:spcBef>
              <a:spcAft>
                <a:spcPts val="0"/>
              </a:spcAft>
              <a:buSzPts val="2400"/>
              <a:buChar char="•"/>
            </a:pPr>
            <a:r>
              <a:rPr lang="en-US" sz="2400"/>
              <a:t>Eligibility policies and procedures</a:t>
            </a:r>
            <a:endParaRPr/>
          </a:p>
          <a:p>
            <a:pPr marL="457200" lvl="1" indent="-182880" algn="l" rtl="0">
              <a:lnSpc>
                <a:spcPct val="100000"/>
              </a:lnSpc>
              <a:spcBef>
                <a:spcPts val="500"/>
              </a:spcBef>
              <a:spcAft>
                <a:spcPts val="0"/>
              </a:spcAft>
              <a:buSzPts val="2400"/>
              <a:buChar char="•"/>
            </a:pPr>
            <a:r>
              <a:rPr lang="en-US" sz="2400"/>
              <a:t>Determining and prioritizing eligible persons for TH, RRH, and PSH resources (consistent with coordinated assessment protocols)</a:t>
            </a:r>
            <a:endParaRPr/>
          </a:p>
          <a:p>
            <a:pPr marL="457200" lvl="1" indent="-182880" algn="l" rtl="0">
              <a:lnSpc>
                <a:spcPct val="100000"/>
              </a:lnSpc>
              <a:spcBef>
                <a:spcPts val="500"/>
              </a:spcBef>
              <a:spcAft>
                <a:spcPts val="0"/>
              </a:spcAft>
              <a:buSzPts val="2400"/>
              <a:buChar char="•"/>
            </a:pPr>
            <a:r>
              <a:rPr lang="en-US" sz="2400"/>
              <a:t>Determining levels of RRH assistance and participant rent contribution (across projects)</a:t>
            </a:r>
            <a:endParaRPr/>
          </a:p>
          <a:p>
            <a:pPr marL="457200" lvl="1" indent="-182880" algn="l" rtl="0">
              <a:lnSpc>
                <a:spcPct val="100000"/>
              </a:lnSpc>
              <a:spcBef>
                <a:spcPts val="500"/>
              </a:spcBef>
              <a:spcAft>
                <a:spcPts val="0"/>
              </a:spcAft>
              <a:buSzPts val="2400"/>
              <a:buChar char="•"/>
            </a:pPr>
            <a:r>
              <a:rPr lang="en-US" sz="2400"/>
              <a:t>Additional standards for designated high-performing community (HPC) </a:t>
            </a:r>
            <a:endParaRPr/>
          </a:p>
          <a:p>
            <a:pPr marL="182880" lvl="0" indent="-68579" algn="l" rtl="0">
              <a:lnSpc>
                <a:spcPct val="100000"/>
              </a:lnSpc>
              <a:spcBef>
                <a:spcPts val="900"/>
              </a:spcBef>
              <a:spcAft>
                <a:spcPts val="0"/>
              </a:spcAft>
              <a:buSzPts val="180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7"/>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EFEFE"/>
              </a:buClr>
              <a:buSzPct val="100000"/>
              <a:buFont typeface="Century Gothic"/>
              <a:buNone/>
            </a:pPr>
            <a:r>
              <a:rPr lang="en-US"/>
              <a:t>Performance Expectations and Monitoring</a:t>
            </a:r>
            <a:endParaRPr/>
          </a:p>
        </p:txBody>
      </p:sp>
      <p:sp>
        <p:nvSpPr>
          <p:cNvPr id="286" name="Google Shape;286;p17"/>
          <p:cNvSpPr txBox="1">
            <a:spLocks noGrp="1"/>
          </p:cNvSpPr>
          <p:nvPr>
            <p:ph type="body" idx="1"/>
          </p:nvPr>
        </p:nvSpPr>
        <p:spPr>
          <a:xfrm>
            <a:off x="567575" y="2103125"/>
            <a:ext cx="9315900" cy="4222800"/>
          </a:xfrm>
          <a:prstGeom prst="rect">
            <a:avLst/>
          </a:prstGeom>
          <a:noFill/>
          <a:ln>
            <a:noFill/>
          </a:ln>
        </p:spPr>
        <p:txBody>
          <a:bodyPr spcFirstLastPara="1" wrap="square" lIns="91425" tIns="45700" rIns="91425" bIns="45700" anchor="t" anchorCtr="0">
            <a:noAutofit/>
          </a:bodyPr>
          <a:lstStyle/>
          <a:p>
            <a:pPr marL="182880" lvl="0" indent="-220980" algn="l" rtl="0">
              <a:lnSpc>
                <a:spcPct val="100000"/>
              </a:lnSpc>
              <a:spcBef>
                <a:spcPts val="0"/>
              </a:spcBef>
              <a:spcAft>
                <a:spcPts val="0"/>
              </a:spcAft>
              <a:buSzPts val="2400"/>
              <a:buChar char="•"/>
            </a:pPr>
            <a:r>
              <a:rPr lang="en-US" sz="2400"/>
              <a:t>Consult with recipients and subrecipients to establish performance targets appropriate for population and program type</a:t>
            </a:r>
            <a:endParaRPr sz="2400"/>
          </a:p>
          <a:p>
            <a:pPr marL="182880" lvl="0" indent="-220980" algn="l" rtl="0">
              <a:lnSpc>
                <a:spcPct val="100000"/>
              </a:lnSpc>
              <a:spcBef>
                <a:spcPts val="0"/>
              </a:spcBef>
              <a:spcAft>
                <a:spcPts val="0"/>
              </a:spcAft>
              <a:buSzPts val="2400"/>
              <a:buChar char="•"/>
            </a:pPr>
            <a:r>
              <a:rPr lang="en-US" sz="2400"/>
              <a:t>CoC’s are required to monitor recipient and subrecipient performance, evaluate outcomes, and take action against poor performers</a:t>
            </a:r>
            <a:endParaRPr sz="2400"/>
          </a:p>
          <a:p>
            <a:pPr marL="182880" lvl="0" indent="-220980" algn="l" rtl="0">
              <a:lnSpc>
                <a:spcPct val="100000"/>
              </a:lnSpc>
              <a:spcBef>
                <a:spcPts val="900"/>
              </a:spcBef>
              <a:spcAft>
                <a:spcPts val="0"/>
              </a:spcAft>
              <a:buSzPts val="2400"/>
              <a:buChar char="•"/>
            </a:pPr>
            <a:r>
              <a:rPr lang="en-US" sz="2400"/>
              <a:t>HUD monitors CoC recipients and subrecipients</a:t>
            </a:r>
            <a:endParaRPr sz="2400"/>
          </a:p>
          <a:p>
            <a:pPr marL="182880" lvl="0" indent="-220980" algn="l" rtl="0">
              <a:lnSpc>
                <a:spcPct val="100000"/>
              </a:lnSpc>
              <a:spcBef>
                <a:spcPts val="900"/>
              </a:spcBef>
              <a:spcAft>
                <a:spcPts val="0"/>
              </a:spcAft>
              <a:buSzPts val="2400"/>
              <a:buChar char="•"/>
            </a:pPr>
            <a:r>
              <a:rPr lang="en-US" sz="2400"/>
              <a:t>CoC planning grants can be used for the cost of monitoring recipients and subrecipients and enforcing compliance with program requirements</a:t>
            </a:r>
            <a:endParaRPr sz="2400"/>
          </a:p>
        </p:txBody>
      </p:sp>
      <p:pic>
        <p:nvPicPr>
          <p:cNvPr id="287" name="Google Shape;287;p17"/>
          <p:cNvPicPr preferRelativeResize="0"/>
          <p:nvPr/>
        </p:nvPicPr>
        <p:blipFill>
          <a:blip r:embed="rId3">
            <a:alphaModFix/>
          </a:blip>
          <a:stretch>
            <a:fillRect/>
          </a:stretch>
        </p:blipFill>
        <p:spPr>
          <a:xfrm>
            <a:off x="9726500" y="1465275"/>
            <a:ext cx="1807000" cy="16809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8"/>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a:t>Useful Tools for Monitoring</a:t>
            </a:r>
            <a:endParaRPr/>
          </a:p>
        </p:txBody>
      </p:sp>
      <p:sp>
        <p:nvSpPr>
          <p:cNvPr id="293" name="Google Shape;293;p18"/>
          <p:cNvSpPr txBox="1">
            <a:spLocks noGrp="1"/>
          </p:cNvSpPr>
          <p:nvPr>
            <p:ph type="body" idx="1"/>
          </p:nvPr>
        </p:nvSpPr>
        <p:spPr>
          <a:xfrm>
            <a:off x="1066800" y="1862495"/>
            <a:ext cx="10058400" cy="3931800"/>
          </a:xfrm>
          <a:prstGeom prst="rect">
            <a:avLst/>
          </a:prstGeom>
          <a:noFill/>
          <a:ln>
            <a:noFill/>
          </a:ln>
        </p:spPr>
        <p:txBody>
          <a:bodyPr spcFirstLastPara="1" wrap="square" lIns="91425" tIns="45700" rIns="91425" bIns="45700" anchor="t" anchorCtr="0">
            <a:noAutofit/>
          </a:bodyPr>
          <a:lstStyle/>
          <a:p>
            <a:pPr marL="182880" lvl="0" indent="-182880" algn="l" rtl="0">
              <a:lnSpc>
                <a:spcPct val="100000"/>
              </a:lnSpc>
              <a:spcBef>
                <a:spcPts val="0"/>
              </a:spcBef>
              <a:spcAft>
                <a:spcPts val="0"/>
              </a:spcAft>
              <a:buSzPts val="2400"/>
              <a:buChar char="•"/>
            </a:pPr>
            <a:r>
              <a:rPr lang="en-US" sz="2400"/>
              <a:t>Annual Performance Reports (APR)</a:t>
            </a:r>
            <a:endParaRPr/>
          </a:p>
          <a:p>
            <a:pPr marL="182880" lvl="0" indent="-182880" algn="l" rtl="0">
              <a:lnSpc>
                <a:spcPct val="100000"/>
              </a:lnSpc>
              <a:spcBef>
                <a:spcPts val="900"/>
              </a:spcBef>
              <a:spcAft>
                <a:spcPts val="0"/>
              </a:spcAft>
              <a:buSzPts val="2400"/>
              <a:buChar char="•"/>
            </a:pPr>
            <a:r>
              <a:rPr lang="en-US" sz="2400"/>
              <a:t>Coordinated entry enrollment monitoring</a:t>
            </a:r>
            <a:endParaRPr/>
          </a:p>
          <a:p>
            <a:pPr marL="182880" lvl="0" indent="-182880" algn="l" rtl="0">
              <a:lnSpc>
                <a:spcPct val="100000"/>
              </a:lnSpc>
              <a:spcBef>
                <a:spcPts val="900"/>
              </a:spcBef>
              <a:spcAft>
                <a:spcPts val="0"/>
              </a:spcAft>
              <a:buSzPts val="2400"/>
              <a:buChar char="•"/>
            </a:pPr>
            <a:r>
              <a:rPr lang="en-US" sz="2400"/>
              <a:t>Homeless Management Information System (HMIS) federal and local data elements</a:t>
            </a:r>
            <a:endParaRPr/>
          </a:p>
          <a:p>
            <a:pPr marL="182880" lvl="0" indent="-182880" algn="l" rtl="0">
              <a:lnSpc>
                <a:spcPct val="100000"/>
              </a:lnSpc>
              <a:spcBef>
                <a:spcPts val="900"/>
              </a:spcBef>
              <a:spcAft>
                <a:spcPts val="0"/>
              </a:spcAft>
              <a:buSzPts val="2400"/>
              <a:buChar char="•"/>
            </a:pPr>
            <a:r>
              <a:rPr lang="en-US" sz="2400"/>
              <a:t>Align/coordinate monitoring practices across public and private funders</a:t>
            </a:r>
            <a:endParaRPr/>
          </a:p>
          <a:p>
            <a:pPr marL="182880" lvl="0" indent="-182880" algn="l" rtl="0">
              <a:lnSpc>
                <a:spcPct val="100000"/>
              </a:lnSpc>
              <a:spcBef>
                <a:spcPts val="900"/>
              </a:spcBef>
              <a:spcAft>
                <a:spcPts val="0"/>
              </a:spcAft>
              <a:buSzPts val="2400"/>
              <a:buChar char="•"/>
            </a:pPr>
            <a:r>
              <a:rPr lang="en-US" sz="2400"/>
              <a:t>Site Visits</a:t>
            </a:r>
            <a:endParaRPr/>
          </a:p>
          <a:p>
            <a:pPr marL="182880" lvl="0" indent="-182880" algn="l" rtl="0">
              <a:lnSpc>
                <a:spcPct val="100000"/>
              </a:lnSpc>
              <a:spcBef>
                <a:spcPts val="900"/>
              </a:spcBef>
              <a:spcAft>
                <a:spcPts val="0"/>
              </a:spcAft>
              <a:buSzPts val="2400"/>
              <a:buChar char="•"/>
            </a:pPr>
            <a:r>
              <a:rPr lang="en-US" sz="2400"/>
              <a:t>Participant feedback</a:t>
            </a:r>
            <a:endParaRPr/>
          </a:p>
          <a:p>
            <a:pPr marL="182880" lvl="0" indent="-182880" algn="l" rtl="0">
              <a:lnSpc>
                <a:spcPct val="100000"/>
              </a:lnSpc>
              <a:spcBef>
                <a:spcPts val="900"/>
              </a:spcBef>
              <a:spcAft>
                <a:spcPts val="0"/>
              </a:spcAft>
              <a:buSzPts val="2400"/>
              <a:buChar char="•"/>
            </a:pPr>
            <a:r>
              <a:rPr lang="en-US" sz="2400"/>
              <a:t>Financial audits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131144e4622_0_12"/>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a:t>Record Keeping</a:t>
            </a:r>
            <a:endParaRPr/>
          </a:p>
        </p:txBody>
      </p:sp>
      <p:sp>
        <p:nvSpPr>
          <p:cNvPr id="299" name="Google Shape;299;g131144e4622_0_12"/>
          <p:cNvSpPr txBox="1">
            <a:spLocks noGrp="1"/>
          </p:cNvSpPr>
          <p:nvPr>
            <p:ph type="body" idx="1"/>
          </p:nvPr>
        </p:nvSpPr>
        <p:spPr>
          <a:xfrm>
            <a:off x="1066800" y="2014200"/>
            <a:ext cx="7091700" cy="4020600"/>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SzPts val="2400"/>
              <a:buChar char="•"/>
            </a:pPr>
            <a:r>
              <a:rPr lang="en-US" sz="2400"/>
              <a:t>In general, recipients and subrecipients must establish and maintain standard operating procedures for ensuring that CoC program funds are used in accordance with the requirements and must establish and maintain sufficient records to enable HUD to determine whether recipients and subrecipients are meeting the requirements</a:t>
            </a:r>
            <a:endParaRPr sz="2400"/>
          </a:p>
          <a:p>
            <a:pPr marL="182880" lvl="0" indent="0" algn="l" rtl="0">
              <a:spcBef>
                <a:spcPts val="0"/>
              </a:spcBef>
              <a:spcAft>
                <a:spcPts val="0"/>
              </a:spcAft>
              <a:buNone/>
            </a:pPr>
            <a:endParaRPr sz="1800"/>
          </a:p>
        </p:txBody>
      </p:sp>
      <p:pic>
        <p:nvPicPr>
          <p:cNvPr id="300" name="Google Shape;300;g131144e4622_0_12"/>
          <p:cNvPicPr preferRelativeResize="0"/>
          <p:nvPr/>
        </p:nvPicPr>
        <p:blipFill>
          <a:blip r:embed="rId3">
            <a:alphaModFix/>
          </a:blip>
          <a:stretch>
            <a:fillRect/>
          </a:stretch>
        </p:blipFill>
        <p:spPr>
          <a:xfrm>
            <a:off x="8456850" y="2747800"/>
            <a:ext cx="3145375" cy="20740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9"/>
          <p:cNvSpPr txBox="1">
            <a:spLocks noGrp="1"/>
          </p:cNvSpPr>
          <p:nvPr>
            <p:ph type="title"/>
          </p:nvPr>
        </p:nvSpPr>
        <p:spPr>
          <a:xfrm>
            <a:off x="1066800" y="195719"/>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a:t>Record Keeping</a:t>
            </a:r>
            <a:endParaRPr/>
          </a:p>
        </p:txBody>
      </p:sp>
      <p:sp>
        <p:nvSpPr>
          <p:cNvPr id="306" name="Google Shape;306;p19"/>
          <p:cNvSpPr txBox="1"/>
          <p:nvPr/>
        </p:nvSpPr>
        <p:spPr>
          <a:xfrm>
            <a:off x="607075" y="1636775"/>
            <a:ext cx="1519500" cy="800400"/>
          </a:xfrm>
          <a:prstGeom prst="rect">
            <a:avLst/>
          </a:prstGeom>
          <a:solidFill>
            <a:srgbClr val="38761D"/>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lt1"/>
                </a:solidFill>
                <a:latin typeface="Century Gothic"/>
                <a:ea typeface="Century Gothic"/>
                <a:cs typeface="Century Gothic"/>
                <a:sym typeface="Century Gothic"/>
              </a:rPr>
              <a:t>CoC Records</a:t>
            </a:r>
            <a:endParaRPr sz="2000">
              <a:solidFill>
                <a:schemeClr val="lt1"/>
              </a:solidFill>
              <a:latin typeface="Century Gothic"/>
              <a:ea typeface="Century Gothic"/>
              <a:cs typeface="Century Gothic"/>
              <a:sym typeface="Century Gothic"/>
            </a:endParaRPr>
          </a:p>
        </p:txBody>
      </p:sp>
      <p:sp>
        <p:nvSpPr>
          <p:cNvPr id="307" name="Google Shape;307;p19"/>
          <p:cNvSpPr txBox="1"/>
          <p:nvPr/>
        </p:nvSpPr>
        <p:spPr>
          <a:xfrm>
            <a:off x="2907050" y="1636775"/>
            <a:ext cx="1519500" cy="800400"/>
          </a:xfrm>
          <a:prstGeom prst="rect">
            <a:avLst/>
          </a:prstGeom>
          <a:solidFill>
            <a:srgbClr val="6AA84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lt1"/>
                </a:solidFill>
                <a:latin typeface="Century Gothic"/>
                <a:ea typeface="Century Gothic"/>
                <a:cs typeface="Century Gothic"/>
                <a:sym typeface="Century Gothic"/>
              </a:rPr>
              <a:t>UFA Records</a:t>
            </a:r>
            <a:endParaRPr sz="2000">
              <a:solidFill>
                <a:schemeClr val="lt1"/>
              </a:solidFill>
              <a:latin typeface="Century Gothic"/>
              <a:ea typeface="Century Gothic"/>
              <a:cs typeface="Century Gothic"/>
              <a:sym typeface="Century Gothic"/>
            </a:endParaRPr>
          </a:p>
        </p:txBody>
      </p:sp>
      <p:sp>
        <p:nvSpPr>
          <p:cNvPr id="308" name="Google Shape;308;p19"/>
          <p:cNvSpPr txBox="1"/>
          <p:nvPr/>
        </p:nvSpPr>
        <p:spPr>
          <a:xfrm>
            <a:off x="5617075" y="1641325"/>
            <a:ext cx="1921200" cy="800400"/>
          </a:xfrm>
          <a:prstGeom prst="rect">
            <a:avLst/>
          </a:prstGeom>
          <a:solidFill>
            <a:srgbClr val="93C47D"/>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rgbClr val="FEFEFE"/>
                </a:solidFill>
                <a:latin typeface="Century Gothic"/>
                <a:ea typeface="Century Gothic"/>
                <a:cs typeface="Century Gothic"/>
                <a:sym typeface="Century Gothic"/>
              </a:rPr>
              <a:t>Homelessness Status</a:t>
            </a:r>
            <a:endParaRPr sz="2000">
              <a:solidFill>
                <a:srgbClr val="FEFEFE"/>
              </a:solidFill>
              <a:latin typeface="Century Gothic"/>
              <a:ea typeface="Century Gothic"/>
              <a:cs typeface="Century Gothic"/>
              <a:sym typeface="Century Gothic"/>
            </a:endParaRPr>
          </a:p>
        </p:txBody>
      </p:sp>
      <p:sp>
        <p:nvSpPr>
          <p:cNvPr id="309" name="Google Shape;309;p19"/>
          <p:cNvSpPr txBox="1"/>
          <p:nvPr/>
        </p:nvSpPr>
        <p:spPr>
          <a:xfrm>
            <a:off x="8365075" y="1641325"/>
            <a:ext cx="2708100" cy="800400"/>
          </a:xfrm>
          <a:prstGeom prst="rect">
            <a:avLst/>
          </a:prstGeom>
          <a:solidFill>
            <a:srgbClr val="B6D7A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rgbClr val="FEFEFE"/>
                </a:solidFill>
                <a:latin typeface="Century Gothic"/>
                <a:ea typeface="Century Gothic"/>
                <a:cs typeface="Century Gothic"/>
                <a:sym typeface="Century Gothic"/>
              </a:rPr>
              <a:t>At Risk of Homelessness Status</a:t>
            </a:r>
            <a:endParaRPr sz="2000">
              <a:solidFill>
                <a:srgbClr val="FEFEFE"/>
              </a:solidFill>
              <a:latin typeface="Century Gothic"/>
              <a:ea typeface="Century Gothic"/>
              <a:cs typeface="Century Gothic"/>
              <a:sym typeface="Century Gothic"/>
            </a:endParaRPr>
          </a:p>
        </p:txBody>
      </p:sp>
      <p:sp>
        <p:nvSpPr>
          <p:cNvPr id="310" name="Google Shape;310;p19"/>
          <p:cNvSpPr txBox="1"/>
          <p:nvPr/>
        </p:nvSpPr>
        <p:spPr>
          <a:xfrm>
            <a:off x="520250" y="2891488"/>
            <a:ext cx="3906300" cy="800400"/>
          </a:xfrm>
          <a:prstGeom prst="rect">
            <a:avLst/>
          </a:prstGeom>
          <a:solidFill>
            <a:srgbClr val="134F5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rgbClr val="FEFEFE"/>
                </a:solidFill>
                <a:latin typeface="Century Gothic"/>
                <a:ea typeface="Century Gothic"/>
                <a:cs typeface="Century Gothic"/>
                <a:sym typeface="Century Gothic"/>
              </a:rPr>
              <a:t>Records of Reasonable Belief of Imminent Threat of Harm</a:t>
            </a:r>
            <a:endParaRPr sz="2000">
              <a:solidFill>
                <a:srgbClr val="FEFEFE"/>
              </a:solidFill>
              <a:latin typeface="Century Gothic"/>
              <a:ea typeface="Century Gothic"/>
              <a:cs typeface="Century Gothic"/>
              <a:sym typeface="Century Gothic"/>
            </a:endParaRPr>
          </a:p>
        </p:txBody>
      </p:sp>
      <p:sp>
        <p:nvSpPr>
          <p:cNvPr id="311" name="Google Shape;311;p19"/>
          <p:cNvSpPr txBox="1"/>
          <p:nvPr/>
        </p:nvSpPr>
        <p:spPr>
          <a:xfrm>
            <a:off x="4832275" y="2891488"/>
            <a:ext cx="1407300" cy="800400"/>
          </a:xfrm>
          <a:prstGeom prst="rect">
            <a:avLst/>
          </a:prstGeom>
          <a:solidFill>
            <a:srgbClr val="45818E"/>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rgbClr val="FEFEFE"/>
                </a:solidFill>
                <a:latin typeface="Century Gothic"/>
                <a:ea typeface="Century Gothic"/>
                <a:cs typeface="Century Gothic"/>
                <a:sym typeface="Century Gothic"/>
              </a:rPr>
              <a:t>Annual Income</a:t>
            </a:r>
            <a:endParaRPr sz="2000">
              <a:solidFill>
                <a:srgbClr val="FEFEFE"/>
              </a:solidFill>
              <a:latin typeface="Century Gothic"/>
              <a:ea typeface="Century Gothic"/>
              <a:cs typeface="Century Gothic"/>
              <a:sym typeface="Century Gothic"/>
            </a:endParaRPr>
          </a:p>
        </p:txBody>
      </p:sp>
      <p:sp>
        <p:nvSpPr>
          <p:cNvPr id="312" name="Google Shape;312;p19"/>
          <p:cNvSpPr txBox="1"/>
          <p:nvPr/>
        </p:nvSpPr>
        <p:spPr>
          <a:xfrm>
            <a:off x="6645300" y="2910950"/>
            <a:ext cx="2708100" cy="800400"/>
          </a:xfrm>
          <a:prstGeom prst="rect">
            <a:avLst/>
          </a:prstGeom>
          <a:solidFill>
            <a:srgbClr val="76A5A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rgbClr val="FEFEFE"/>
                </a:solidFill>
                <a:latin typeface="Century Gothic"/>
                <a:ea typeface="Century Gothic"/>
                <a:cs typeface="Century Gothic"/>
                <a:sym typeface="Century Gothic"/>
              </a:rPr>
              <a:t>Program Participant Records</a:t>
            </a:r>
            <a:endParaRPr sz="2000">
              <a:solidFill>
                <a:srgbClr val="FEFEFE"/>
              </a:solidFill>
              <a:latin typeface="Century Gothic"/>
              <a:ea typeface="Century Gothic"/>
              <a:cs typeface="Century Gothic"/>
              <a:sym typeface="Century Gothic"/>
            </a:endParaRPr>
          </a:p>
        </p:txBody>
      </p:sp>
      <p:sp>
        <p:nvSpPr>
          <p:cNvPr id="313" name="Google Shape;313;p19"/>
          <p:cNvSpPr txBox="1"/>
          <p:nvPr/>
        </p:nvSpPr>
        <p:spPr>
          <a:xfrm>
            <a:off x="9653750" y="2910950"/>
            <a:ext cx="1519500" cy="800400"/>
          </a:xfrm>
          <a:prstGeom prst="rect">
            <a:avLst/>
          </a:prstGeom>
          <a:solidFill>
            <a:srgbClr val="A2C4C9"/>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rgbClr val="FEFEFE"/>
                </a:solidFill>
                <a:latin typeface="Century Gothic"/>
                <a:ea typeface="Century Gothic"/>
                <a:cs typeface="Century Gothic"/>
                <a:sym typeface="Century Gothic"/>
              </a:rPr>
              <a:t>Housing Standards</a:t>
            </a:r>
            <a:endParaRPr sz="2000">
              <a:solidFill>
                <a:srgbClr val="FEFEFE"/>
              </a:solidFill>
              <a:latin typeface="Century Gothic"/>
              <a:ea typeface="Century Gothic"/>
              <a:cs typeface="Century Gothic"/>
              <a:sym typeface="Century Gothic"/>
            </a:endParaRPr>
          </a:p>
        </p:txBody>
      </p:sp>
      <p:sp>
        <p:nvSpPr>
          <p:cNvPr id="314" name="Google Shape;314;p19"/>
          <p:cNvSpPr txBox="1"/>
          <p:nvPr/>
        </p:nvSpPr>
        <p:spPr>
          <a:xfrm>
            <a:off x="550371" y="4170850"/>
            <a:ext cx="1632900" cy="800400"/>
          </a:xfrm>
          <a:prstGeom prst="rect">
            <a:avLst/>
          </a:prstGeom>
          <a:solidFill>
            <a:srgbClr val="1155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rgbClr val="FEFEFE"/>
                </a:solidFill>
                <a:latin typeface="Century Gothic"/>
                <a:ea typeface="Century Gothic"/>
                <a:cs typeface="Century Gothic"/>
                <a:sym typeface="Century Gothic"/>
              </a:rPr>
              <a:t>Services Provided</a:t>
            </a:r>
            <a:endParaRPr sz="2000">
              <a:solidFill>
                <a:srgbClr val="FEFEFE"/>
              </a:solidFill>
              <a:latin typeface="Century Gothic"/>
              <a:ea typeface="Century Gothic"/>
              <a:cs typeface="Century Gothic"/>
              <a:sym typeface="Century Gothic"/>
            </a:endParaRPr>
          </a:p>
        </p:txBody>
      </p:sp>
      <p:sp>
        <p:nvSpPr>
          <p:cNvPr id="315" name="Google Shape;315;p19"/>
          <p:cNvSpPr txBox="1"/>
          <p:nvPr/>
        </p:nvSpPr>
        <p:spPr>
          <a:xfrm>
            <a:off x="3128675" y="4170850"/>
            <a:ext cx="1921200" cy="800400"/>
          </a:xfrm>
          <a:prstGeom prst="rect">
            <a:avLst/>
          </a:prstGeom>
          <a:solidFill>
            <a:srgbClr val="3C78D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rgbClr val="FEFEFE"/>
                </a:solidFill>
                <a:latin typeface="Century Gothic"/>
                <a:ea typeface="Century Gothic"/>
                <a:cs typeface="Century Gothic"/>
                <a:sym typeface="Century Gothic"/>
              </a:rPr>
              <a:t>Match</a:t>
            </a:r>
            <a:endParaRPr sz="2000">
              <a:solidFill>
                <a:srgbClr val="FEFEFE"/>
              </a:solidFill>
              <a:latin typeface="Century Gothic"/>
              <a:ea typeface="Century Gothic"/>
              <a:cs typeface="Century Gothic"/>
              <a:sym typeface="Century Gothic"/>
            </a:endParaRPr>
          </a:p>
          <a:p>
            <a:pPr marL="0" lvl="0" indent="0" algn="l" rtl="0">
              <a:spcBef>
                <a:spcPts val="0"/>
              </a:spcBef>
              <a:spcAft>
                <a:spcPts val="0"/>
              </a:spcAft>
              <a:buNone/>
            </a:pPr>
            <a:endParaRPr sz="2000">
              <a:solidFill>
                <a:srgbClr val="FEFEFE"/>
              </a:solidFill>
              <a:latin typeface="Century Gothic"/>
              <a:ea typeface="Century Gothic"/>
              <a:cs typeface="Century Gothic"/>
              <a:sym typeface="Century Gothic"/>
            </a:endParaRPr>
          </a:p>
        </p:txBody>
      </p:sp>
      <p:sp>
        <p:nvSpPr>
          <p:cNvPr id="316" name="Google Shape;316;p19"/>
          <p:cNvSpPr txBox="1"/>
          <p:nvPr/>
        </p:nvSpPr>
        <p:spPr>
          <a:xfrm>
            <a:off x="5995275" y="4170850"/>
            <a:ext cx="1632900" cy="800400"/>
          </a:xfrm>
          <a:prstGeom prst="rect">
            <a:avLst/>
          </a:prstGeom>
          <a:solidFill>
            <a:srgbClr val="6D9EEB"/>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rgbClr val="FEFEFE"/>
                </a:solidFill>
                <a:latin typeface="Century Gothic"/>
                <a:ea typeface="Century Gothic"/>
                <a:cs typeface="Century Gothic"/>
                <a:sym typeface="Century Gothic"/>
              </a:rPr>
              <a:t>Conflict of Interest</a:t>
            </a:r>
            <a:endParaRPr sz="2000">
              <a:solidFill>
                <a:srgbClr val="FEFEFE"/>
              </a:solidFill>
              <a:latin typeface="Century Gothic"/>
              <a:ea typeface="Century Gothic"/>
              <a:cs typeface="Century Gothic"/>
              <a:sym typeface="Century Gothic"/>
            </a:endParaRPr>
          </a:p>
        </p:txBody>
      </p:sp>
      <p:sp>
        <p:nvSpPr>
          <p:cNvPr id="317" name="Google Shape;317;p19"/>
          <p:cNvSpPr txBox="1"/>
          <p:nvPr/>
        </p:nvSpPr>
        <p:spPr>
          <a:xfrm>
            <a:off x="8778476" y="4094625"/>
            <a:ext cx="2068200" cy="800400"/>
          </a:xfrm>
          <a:prstGeom prst="rect">
            <a:avLst/>
          </a:prstGeom>
          <a:solidFill>
            <a:srgbClr val="A4C2F4"/>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rgbClr val="FEFEFE"/>
                </a:solidFill>
                <a:latin typeface="Century Gothic"/>
                <a:ea typeface="Century Gothic"/>
                <a:cs typeface="Century Gothic"/>
                <a:sym typeface="Century Gothic"/>
              </a:rPr>
              <a:t>Homeless Participation</a:t>
            </a:r>
            <a:endParaRPr sz="2000">
              <a:solidFill>
                <a:srgbClr val="FEFEFE"/>
              </a:solidFill>
              <a:latin typeface="Century Gothic"/>
              <a:ea typeface="Century Gothic"/>
              <a:cs typeface="Century Gothic"/>
              <a:sym typeface="Century Gothic"/>
            </a:endParaRPr>
          </a:p>
        </p:txBody>
      </p:sp>
      <p:sp>
        <p:nvSpPr>
          <p:cNvPr id="318" name="Google Shape;318;p19"/>
          <p:cNvSpPr txBox="1"/>
          <p:nvPr/>
        </p:nvSpPr>
        <p:spPr>
          <a:xfrm>
            <a:off x="550376" y="5450200"/>
            <a:ext cx="1921200" cy="800400"/>
          </a:xfrm>
          <a:prstGeom prst="rect">
            <a:avLst/>
          </a:prstGeom>
          <a:solidFill>
            <a:srgbClr val="0B5394"/>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rgbClr val="FEFEFE"/>
                </a:solidFill>
                <a:latin typeface="Century Gothic"/>
                <a:ea typeface="Century Gothic"/>
                <a:cs typeface="Century Gothic"/>
                <a:sym typeface="Century Gothic"/>
              </a:rPr>
              <a:t>Faith-based Activities</a:t>
            </a:r>
            <a:endParaRPr sz="2000">
              <a:solidFill>
                <a:srgbClr val="FEFEFE"/>
              </a:solidFill>
              <a:latin typeface="Century Gothic"/>
              <a:ea typeface="Century Gothic"/>
              <a:cs typeface="Century Gothic"/>
              <a:sym typeface="Century Gothic"/>
            </a:endParaRPr>
          </a:p>
        </p:txBody>
      </p:sp>
      <p:sp>
        <p:nvSpPr>
          <p:cNvPr id="319" name="Google Shape;319;p19"/>
          <p:cNvSpPr txBox="1"/>
          <p:nvPr/>
        </p:nvSpPr>
        <p:spPr>
          <a:xfrm>
            <a:off x="2754400" y="5450200"/>
            <a:ext cx="3262500" cy="800400"/>
          </a:xfrm>
          <a:prstGeom prst="rect">
            <a:avLst/>
          </a:prstGeom>
          <a:solidFill>
            <a:srgbClr val="3D85C6"/>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rgbClr val="FEFEFE"/>
                </a:solidFill>
                <a:latin typeface="Century Gothic"/>
                <a:ea typeface="Century Gothic"/>
                <a:cs typeface="Century Gothic"/>
                <a:sym typeface="Century Gothic"/>
              </a:rPr>
              <a:t>Affirmatively Furthering Fair Housing</a:t>
            </a:r>
            <a:endParaRPr sz="2000">
              <a:solidFill>
                <a:srgbClr val="FEFEFE"/>
              </a:solidFill>
              <a:latin typeface="Century Gothic"/>
              <a:ea typeface="Century Gothic"/>
              <a:cs typeface="Century Gothic"/>
              <a:sym typeface="Century Gothic"/>
            </a:endParaRPr>
          </a:p>
        </p:txBody>
      </p:sp>
      <p:sp>
        <p:nvSpPr>
          <p:cNvPr id="320" name="Google Shape;320;p19"/>
          <p:cNvSpPr txBox="1"/>
          <p:nvPr/>
        </p:nvSpPr>
        <p:spPr>
          <a:xfrm>
            <a:off x="6443876" y="5450200"/>
            <a:ext cx="1921200" cy="800400"/>
          </a:xfrm>
          <a:prstGeom prst="rect">
            <a:avLst/>
          </a:prstGeom>
          <a:solidFill>
            <a:srgbClr val="6FA8D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rgbClr val="FEFEFE"/>
                </a:solidFill>
                <a:latin typeface="Century Gothic"/>
                <a:ea typeface="Century Gothic"/>
                <a:cs typeface="Century Gothic"/>
                <a:sym typeface="Century Gothic"/>
              </a:rPr>
              <a:t>Other Federal Requirements</a:t>
            </a:r>
            <a:endParaRPr sz="2000">
              <a:solidFill>
                <a:srgbClr val="FEFEFE"/>
              </a:solidFill>
              <a:latin typeface="Century Gothic"/>
              <a:ea typeface="Century Gothic"/>
              <a:cs typeface="Century Gothic"/>
              <a:sym typeface="Century Gothic"/>
            </a:endParaRPr>
          </a:p>
        </p:txBody>
      </p:sp>
      <p:sp>
        <p:nvSpPr>
          <p:cNvPr id="321" name="Google Shape;321;p19"/>
          <p:cNvSpPr txBox="1"/>
          <p:nvPr/>
        </p:nvSpPr>
        <p:spPr>
          <a:xfrm>
            <a:off x="8951025" y="5450200"/>
            <a:ext cx="2376300" cy="800400"/>
          </a:xfrm>
          <a:prstGeom prst="rect">
            <a:avLst/>
          </a:prstGeom>
          <a:solidFill>
            <a:srgbClr val="9FC5E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rgbClr val="FEFEFE"/>
                </a:solidFill>
                <a:latin typeface="Century Gothic"/>
                <a:ea typeface="Century Gothic"/>
                <a:cs typeface="Century Gothic"/>
                <a:sym typeface="Century Gothic"/>
              </a:rPr>
              <a:t>Subrecipients and Contractors</a:t>
            </a:r>
            <a:endParaRPr sz="2000">
              <a:solidFill>
                <a:srgbClr val="FEFEFE"/>
              </a:solidFill>
              <a:latin typeface="Century Gothic"/>
              <a:ea typeface="Century Gothic"/>
              <a:cs typeface="Century Gothic"/>
              <a:sym typeface="Century Gothic"/>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131144e4622_0_34"/>
          <p:cNvSpPr txBox="1">
            <a:spLocks noGrp="1"/>
          </p:cNvSpPr>
          <p:nvPr>
            <p:ph type="title"/>
          </p:nvPr>
        </p:nvSpPr>
        <p:spPr>
          <a:xfrm>
            <a:off x="1066800" y="40194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a:t>Record Keeping</a:t>
            </a:r>
            <a:endParaRPr/>
          </a:p>
        </p:txBody>
      </p:sp>
      <p:sp>
        <p:nvSpPr>
          <p:cNvPr id="327" name="Google Shape;327;g131144e4622_0_34"/>
          <p:cNvSpPr txBox="1">
            <a:spLocks noGrp="1"/>
          </p:cNvSpPr>
          <p:nvPr>
            <p:ph type="body" idx="1"/>
          </p:nvPr>
        </p:nvSpPr>
        <p:spPr>
          <a:xfrm>
            <a:off x="1066800" y="1914050"/>
            <a:ext cx="10058400" cy="4326000"/>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SzPts val="2400"/>
              <a:buChar char="•"/>
            </a:pPr>
            <a:r>
              <a:rPr lang="en-US" sz="2400"/>
              <a:t>Continuum of Care Records - Each collaborative applicant must keep the following documentation related to establishing and operating a CoC:</a:t>
            </a:r>
            <a:endParaRPr sz="2400"/>
          </a:p>
          <a:p>
            <a:pPr marL="731520" lvl="2" indent="-182879" algn="l" rtl="0">
              <a:spcBef>
                <a:spcPts val="0"/>
              </a:spcBef>
              <a:spcAft>
                <a:spcPts val="0"/>
              </a:spcAft>
              <a:buSzPts val="1800"/>
              <a:buChar char="•"/>
            </a:pPr>
            <a:r>
              <a:rPr lang="en-US" sz="1800"/>
              <a:t>Evidence that the Board selected by the CoC meets the requirements of the Interim Rule</a:t>
            </a:r>
            <a:endParaRPr sz="1800"/>
          </a:p>
          <a:p>
            <a:pPr marL="731520" lvl="2" indent="-182879" algn="l" rtl="0">
              <a:spcBef>
                <a:spcPts val="0"/>
              </a:spcBef>
              <a:spcAft>
                <a:spcPts val="0"/>
              </a:spcAft>
              <a:buSzPts val="1800"/>
              <a:buChar char="•"/>
            </a:pPr>
            <a:r>
              <a:rPr lang="en-US" sz="1800"/>
              <a:t>Evidence that the Continuum has been established and operated, including published agendas and meeting minutes, an approved Governance Charter that is reviewed and updated annually, a written process for selecting a board that is reviewed and updated at least once every 5 years, evidence required for designating a single HMIS for the Continuum, and monitoring reports of recipients and subrecipients;</a:t>
            </a:r>
            <a:endParaRPr sz="1800"/>
          </a:p>
          <a:p>
            <a:pPr marL="731520" lvl="2" indent="-182879" algn="l" rtl="0">
              <a:spcBef>
                <a:spcPts val="0"/>
              </a:spcBef>
              <a:spcAft>
                <a:spcPts val="0"/>
              </a:spcAft>
              <a:buSzPts val="1800"/>
              <a:buChar char="•"/>
            </a:pPr>
            <a:r>
              <a:rPr lang="en-US" sz="1800"/>
              <a:t>Evidence that the Continuum has prepared the application for funds, including the designation of the eligible applicant to be the collaborative applicant.</a:t>
            </a:r>
            <a:endParaRPr sz="1800"/>
          </a:p>
          <a:p>
            <a:pPr marL="182880" lvl="0" indent="0" algn="l" rtl="0">
              <a:spcBef>
                <a:spcPts val="0"/>
              </a:spcBef>
              <a:spcAft>
                <a:spcPts val="0"/>
              </a:spcAft>
              <a:buNone/>
            </a:pPr>
            <a:endParaRPr sz="1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0"/>
          <p:cNvSpPr txBox="1">
            <a:spLocks noGrp="1"/>
          </p:cNvSpPr>
          <p:nvPr>
            <p:ph type="title"/>
          </p:nvPr>
        </p:nvSpPr>
        <p:spPr>
          <a:xfrm>
            <a:off x="1563623" y="2094309"/>
            <a:ext cx="9070848" cy="2587752"/>
          </a:xfrm>
          <a:prstGeom prst="rect">
            <a:avLst/>
          </a:prstGeom>
          <a:noFill/>
          <a:ln>
            <a:noFill/>
          </a:ln>
        </p:spPr>
        <p:txBody>
          <a:bodyPr spcFirstLastPara="1" wrap="square" lIns="91425" tIns="45700" rIns="91425" bIns="45700" anchor="ctr" anchorCtr="0">
            <a:noAutofit/>
          </a:bodyPr>
          <a:lstStyle/>
          <a:p>
            <a:pPr marL="0" lvl="0" indent="0" algn="ctr" rtl="0">
              <a:lnSpc>
                <a:spcPct val="83000"/>
              </a:lnSpc>
              <a:spcBef>
                <a:spcPts val="0"/>
              </a:spcBef>
              <a:spcAft>
                <a:spcPts val="0"/>
              </a:spcAft>
              <a:buClr>
                <a:schemeClr val="lt1"/>
              </a:buClr>
              <a:buSzPts val="7200"/>
              <a:buFont typeface="Century Gothic"/>
              <a:buNone/>
            </a:pPr>
            <a:r>
              <a:rPr lang="en-US"/>
              <a:t>SYSTEM PLANNING</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1"/>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a:t>Point-in-Time Count</a:t>
            </a:r>
            <a:endParaRPr/>
          </a:p>
        </p:txBody>
      </p:sp>
      <p:sp>
        <p:nvSpPr>
          <p:cNvPr id="338" name="Google Shape;338;p21"/>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p>
            <a:pPr marL="182880" lvl="0" indent="-157480" algn="l" rtl="0">
              <a:lnSpc>
                <a:spcPct val="100000"/>
              </a:lnSpc>
              <a:spcBef>
                <a:spcPts val="0"/>
              </a:spcBef>
              <a:spcAft>
                <a:spcPts val="0"/>
              </a:spcAft>
              <a:buSzPts val="2400"/>
              <a:buFont typeface="Arial"/>
              <a:buChar char="•"/>
            </a:pPr>
            <a:r>
              <a:rPr lang="en-US" sz="2400"/>
              <a:t>Plan and conduct point-in-time (PIT) count on a single night in January</a:t>
            </a:r>
            <a:endParaRPr sz="2400"/>
          </a:p>
          <a:p>
            <a:pPr marL="182880" lvl="0" indent="-182880" algn="l" rtl="0">
              <a:lnSpc>
                <a:spcPct val="100000"/>
              </a:lnSpc>
              <a:spcBef>
                <a:spcPts val="900"/>
              </a:spcBef>
              <a:spcAft>
                <a:spcPts val="0"/>
              </a:spcAft>
              <a:buSzPts val="2400"/>
              <a:buFont typeface="Arial"/>
              <a:buChar char="•"/>
            </a:pPr>
            <a:r>
              <a:rPr lang="en-US" sz="2400"/>
              <a:t>Sheltered (annual) and unsheltered (biennial - odd numbered years)</a:t>
            </a:r>
            <a:endParaRPr sz="2400"/>
          </a:p>
          <a:p>
            <a:pPr marL="182880" lvl="0" indent="0" algn="l" rtl="0">
              <a:lnSpc>
                <a:spcPct val="100000"/>
              </a:lnSpc>
              <a:spcBef>
                <a:spcPts val="900"/>
              </a:spcBef>
              <a:spcAft>
                <a:spcPts val="0"/>
              </a:spcAft>
              <a:buNone/>
            </a:pPr>
            <a:endParaRPr sz="2400"/>
          </a:p>
          <a:p>
            <a:pPr marL="182880" lvl="0" indent="-68579" algn="l" rtl="0">
              <a:lnSpc>
                <a:spcPct val="100000"/>
              </a:lnSpc>
              <a:spcBef>
                <a:spcPts val="900"/>
              </a:spcBef>
              <a:spcAft>
                <a:spcPts val="0"/>
              </a:spcAft>
              <a:buSzPts val="1800"/>
              <a:buNone/>
            </a:pPr>
            <a:endParaRPr/>
          </a:p>
        </p:txBody>
      </p:sp>
      <p:pic>
        <p:nvPicPr>
          <p:cNvPr id="339" name="Google Shape;339;p21"/>
          <p:cNvPicPr preferRelativeResize="0"/>
          <p:nvPr/>
        </p:nvPicPr>
        <p:blipFill>
          <a:blip r:embed="rId3">
            <a:alphaModFix/>
          </a:blip>
          <a:stretch>
            <a:fillRect/>
          </a:stretch>
        </p:blipFill>
        <p:spPr>
          <a:xfrm>
            <a:off x="4746775" y="3629175"/>
            <a:ext cx="2317874" cy="23178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13245ffc8a1_1_45"/>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a:t>Welcome and Introductions</a:t>
            </a:r>
            <a:endParaRPr/>
          </a:p>
        </p:txBody>
      </p:sp>
      <p:sp>
        <p:nvSpPr>
          <p:cNvPr id="149" name="Google Shape;149;g13245ffc8a1_1_45"/>
          <p:cNvSpPr txBox="1">
            <a:spLocks noGrp="1"/>
          </p:cNvSpPr>
          <p:nvPr>
            <p:ph type="body" idx="1"/>
          </p:nvPr>
        </p:nvSpPr>
        <p:spPr>
          <a:xfrm>
            <a:off x="1066800" y="2103125"/>
            <a:ext cx="5035200" cy="3931800"/>
          </a:xfrm>
          <a:prstGeom prst="rect">
            <a:avLst/>
          </a:prstGeom>
          <a:noFill/>
          <a:ln>
            <a:noFill/>
          </a:ln>
        </p:spPr>
        <p:txBody>
          <a:bodyPr spcFirstLastPara="1" wrap="square" lIns="91425" tIns="45700" rIns="91425" bIns="45700" anchor="t" anchorCtr="0">
            <a:normAutofit/>
          </a:bodyPr>
          <a:lstStyle/>
          <a:p>
            <a:pPr marL="182880" lvl="0" indent="-208280" algn="l" rtl="0">
              <a:lnSpc>
                <a:spcPct val="100000"/>
              </a:lnSpc>
              <a:spcBef>
                <a:spcPts val="0"/>
              </a:spcBef>
              <a:spcAft>
                <a:spcPts val="0"/>
              </a:spcAft>
              <a:buSzPts val="2200"/>
              <a:buChar char="•"/>
            </a:pPr>
            <a:r>
              <a:rPr lang="en-US" sz="2200"/>
              <a:t>East Coast Presenters</a:t>
            </a:r>
            <a:endParaRPr sz="2200"/>
          </a:p>
          <a:p>
            <a:pPr marL="457200" lvl="1" indent="-208280" algn="l" rtl="0">
              <a:spcBef>
                <a:spcPts val="0"/>
              </a:spcBef>
              <a:spcAft>
                <a:spcPts val="0"/>
              </a:spcAft>
              <a:buSzPts val="2200"/>
              <a:buChar char="•"/>
            </a:pPr>
            <a:r>
              <a:rPr lang="en-US" sz="2200"/>
              <a:t>Alissa Parrish (she/her) - ICF</a:t>
            </a:r>
            <a:endParaRPr sz="2200"/>
          </a:p>
          <a:p>
            <a:pPr marL="457200" lvl="1" indent="-208280" algn="l" rtl="0">
              <a:spcBef>
                <a:spcPts val="0"/>
              </a:spcBef>
              <a:spcAft>
                <a:spcPts val="0"/>
              </a:spcAft>
              <a:buSzPts val="2200"/>
              <a:buChar char="•"/>
            </a:pPr>
            <a:r>
              <a:rPr lang="en-US" sz="2200"/>
              <a:t>Whitney Patterson (she/her) - Abt Associates</a:t>
            </a:r>
            <a:endParaRPr sz="2200"/>
          </a:p>
          <a:p>
            <a:pPr marL="457200" lvl="1" indent="-208280" algn="l" rtl="0">
              <a:lnSpc>
                <a:spcPct val="100000"/>
              </a:lnSpc>
              <a:spcBef>
                <a:spcPts val="0"/>
              </a:spcBef>
              <a:spcAft>
                <a:spcPts val="0"/>
              </a:spcAft>
              <a:buSzPts val="2200"/>
              <a:buChar char="•"/>
            </a:pPr>
            <a:r>
              <a:rPr lang="en-US" sz="2200"/>
              <a:t>Michael Thomas (he/him) - ICF</a:t>
            </a:r>
            <a:endParaRPr sz="2200"/>
          </a:p>
          <a:p>
            <a:pPr marL="457200" lvl="1" indent="-208280" algn="l" rtl="0">
              <a:lnSpc>
                <a:spcPct val="100000"/>
              </a:lnSpc>
              <a:spcBef>
                <a:spcPts val="0"/>
              </a:spcBef>
              <a:spcAft>
                <a:spcPts val="0"/>
              </a:spcAft>
              <a:buSzPts val="2200"/>
              <a:buChar char="•"/>
            </a:pPr>
            <a:r>
              <a:rPr lang="en-US" sz="2200"/>
              <a:t>Thuan Huynh (he/him) - Abt Associates</a:t>
            </a:r>
            <a:endParaRPr sz="2200"/>
          </a:p>
          <a:p>
            <a:pPr marL="457200" lvl="0" indent="0" algn="l" rtl="0">
              <a:lnSpc>
                <a:spcPct val="100000"/>
              </a:lnSpc>
              <a:spcBef>
                <a:spcPts val="0"/>
              </a:spcBef>
              <a:spcAft>
                <a:spcPts val="0"/>
              </a:spcAft>
              <a:buNone/>
            </a:pPr>
            <a:endParaRPr sz="2200"/>
          </a:p>
        </p:txBody>
      </p:sp>
      <p:sp>
        <p:nvSpPr>
          <p:cNvPr id="150" name="Google Shape;150;g13245ffc8a1_1_45"/>
          <p:cNvSpPr txBox="1">
            <a:spLocks noGrp="1"/>
          </p:cNvSpPr>
          <p:nvPr>
            <p:ph type="body" idx="1"/>
          </p:nvPr>
        </p:nvSpPr>
        <p:spPr>
          <a:xfrm>
            <a:off x="6409975" y="2103125"/>
            <a:ext cx="5381400" cy="39318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200">
                <a:solidFill>
                  <a:srgbClr val="BCD0E0"/>
                </a:solidFill>
                <a:latin typeface="Arial"/>
                <a:ea typeface="Arial"/>
                <a:cs typeface="Arial"/>
                <a:sym typeface="Arial"/>
              </a:rPr>
              <a:t>•</a:t>
            </a:r>
            <a:r>
              <a:rPr lang="en-US" sz="2200">
                <a:solidFill>
                  <a:srgbClr val="FFFFFF"/>
                </a:solidFill>
              </a:rPr>
              <a:t>West Coast Presenters</a:t>
            </a:r>
            <a:endParaRPr sz="2200">
              <a:solidFill>
                <a:srgbClr val="FFFFFF"/>
              </a:solidFill>
            </a:endParaRPr>
          </a:p>
          <a:p>
            <a:pPr marL="457200" lvl="1" indent="-208280" algn="l" rtl="0">
              <a:lnSpc>
                <a:spcPct val="115000"/>
              </a:lnSpc>
              <a:spcBef>
                <a:spcPts val="0"/>
              </a:spcBef>
              <a:spcAft>
                <a:spcPts val="0"/>
              </a:spcAft>
              <a:buSzPts val="2200"/>
              <a:buChar char="•"/>
            </a:pPr>
            <a:r>
              <a:rPr lang="en-US" sz="2200">
                <a:solidFill>
                  <a:srgbClr val="FEFEFE"/>
                </a:solidFill>
              </a:rPr>
              <a:t>Alissa Parrish (she/her) - ICF</a:t>
            </a:r>
            <a:endParaRPr sz="2200">
              <a:solidFill>
                <a:srgbClr val="FEFEFE"/>
              </a:solidFill>
            </a:endParaRPr>
          </a:p>
          <a:p>
            <a:pPr marL="457200" lvl="1" indent="-208280" algn="l" rtl="0">
              <a:lnSpc>
                <a:spcPct val="115000"/>
              </a:lnSpc>
              <a:spcBef>
                <a:spcPts val="0"/>
              </a:spcBef>
              <a:spcAft>
                <a:spcPts val="0"/>
              </a:spcAft>
              <a:buSzPts val="2200"/>
              <a:buChar char="•"/>
            </a:pPr>
            <a:r>
              <a:rPr lang="en-US" sz="2200">
                <a:solidFill>
                  <a:srgbClr val="FEFEFE"/>
                </a:solidFill>
              </a:rPr>
              <a:t>Ashley Barker Tolman Shuler (she/her) - Cloudburst</a:t>
            </a:r>
            <a:endParaRPr sz="2200">
              <a:solidFill>
                <a:srgbClr val="FEFEFE"/>
              </a:solidFill>
            </a:endParaRPr>
          </a:p>
          <a:p>
            <a:pPr marL="457200" lvl="1" indent="-208280" algn="l" rtl="0">
              <a:lnSpc>
                <a:spcPct val="115000"/>
              </a:lnSpc>
              <a:spcBef>
                <a:spcPts val="0"/>
              </a:spcBef>
              <a:spcAft>
                <a:spcPts val="0"/>
              </a:spcAft>
              <a:buSzPts val="2200"/>
              <a:buChar char="•"/>
            </a:pPr>
            <a:r>
              <a:rPr lang="en-US" sz="2200">
                <a:solidFill>
                  <a:srgbClr val="FEFEFE"/>
                </a:solidFill>
              </a:rPr>
              <a:t>Dusty Olson (she/her) Abt Associates</a:t>
            </a:r>
            <a:endParaRPr sz="2200">
              <a:solidFill>
                <a:srgbClr val="FEFEFE"/>
              </a:solidFill>
            </a:endParaRPr>
          </a:p>
          <a:p>
            <a:pPr marL="457200" lvl="1" indent="-208280" algn="l" rtl="0">
              <a:lnSpc>
                <a:spcPct val="115000"/>
              </a:lnSpc>
              <a:spcBef>
                <a:spcPts val="0"/>
              </a:spcBef>
              <a:spcAft>
                <a:spcPts val="0"/>
              </a:spcAft>
              <a:buSzPts val="2200"/>
              <a:buChar char="•"/>
            </a:pPr>
            <a:r>
              <a:rPr lang="en-US" sz="2200">
                <a:solidFill>
                  <a:srgbClr val="FEFEFE"/>
                </a:solidFill>
              </a:rPr>
              <a:t>Gillian Morshedi (she/her) - Homebase</a:t>
            </a:r>
            <a:endParaRPr sz="2200">
              <a:solidFill>
                <a:srgbClr val="FEFEFE"/>
              </a:solidFill>
            </a:endParaRPr>
          </a:p>
          <a:p>
            <a:pPr marL="457200" lvl="0" indent="0" algn="l" rtl="0">
              <a:spcBef>
                <a:spcPts val="0"/>
              </a:spcBef>
              <a:spcAft>
                <a:spcPts val="0"/>
              </a:spcAft>
              <a:buNone/>
            </a:pPr>
            <a:endParaRPr sz="2200"/>
          </a:p>
        </p:txBody>
      </p:sp>
      <p:sp>
        <p:nvSpPr>
          <p:cNvPr id="151" name="Google Shape;151;g13245ffc8a1_1_45"/>
          <p:cNvSpPr txBox="1">
            <a:spLocks noGrp="1"/>
          </p:cNvSpPr>
          <p:nvPr>
            <p:ph type="body" idx="1"/>
          </p:nvPr>
        </p:nvSpPr>
        <p:spPr>
          <a:xfrm>
            <a:off x="1066800" y="5707253"/>
            <a:ext cx="10058400" cy="803700"/>
          </a:xfrm>
          <a:prstGeom prst="rect">
            <a:avLst/>
          </a:prstGeom>
          <a:noFill/>
          <a:ln>
            <a:noFill/>
          </a:ln>
        </p:spPr>
        <p:txBody>
          <a:bodyPr spcFirstLastPara="1" wrap="square" lIns="91425" tIns="45700" rIns="91425" bIns="45700" anchor="t" anchorCtr="0">
            <a:normAutofit/>
          </a:bodyPr>
          <a:lstStyle/>
          <a:p>
            <a:pPr marL="182880" lvl="0" indent="-208280" algn="l" rtl="0">
              <a:lnSpc>
                <a:spcPct val="100000"/>
              </a:lnSpc>
              <a:spcBef>
                <a:spcPts val="0"/>
              </a:spcBef>
              <a:spcAft>
                <a:spcPts val="0"/>
              </a:spcAft>
              <a:buSzPts val="2200"/>
              <a:buChar char="•"/>
            </a:pPr>
            <a:r>
              <a:rPr lang="en-US" sz="2200"/>
              <a:t>Technical Support - Trew Crocker (she/her) - Abt Associates</a:t>
            </a:r>
            <a:endParaRPr sz="22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2"/>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a:t>Annual System Gaps Analysis</a:t>
            </a:r>
            <a:endParaRPr/>
          </a:p>
        </p:txBody>
      </p:sp>
      <p:sp>
        <p:nvSpPr>
          <p:cNvPr id="345" name="Google Shape;345;p22"/>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p>
            <a:pPr marL="182880" lvl="0" indent="-182880" algn="l" rtl="0">
              <a:lnSpc>
                <a:spcPct val="100000"/>
              </a:lnSpc>
              <a:spcBef>
                <a:spcPts val="0"/>
              </a:spcBef>
              <a:spcAft>
                <a:spcPts val="0"/>
              </a:spcAft>
              <a:buSzPts val="1800"/>
              <a:buChar char="•"/>
            </a:pPr>
            <a:r>
              <a:rPr lang="en-US"/>
              <a:t>Conduct an annual gaps analysis of the homeless needs and services available within the geographic area</a:t>
            </a:r>
            <a:endParaRPr/>
          </a:p>
        </p:txBody>
      </p:sp>
      <p:sp>
        <p:nvSpPr>
          <p:cNvPr id="346" name="Google Shape;346;p22"/>
          <p:cNvSpPr txBox="1">
            <a:spLocks noGrp="1"/>
          </p:cNvSpPr>
          <p:nvPr>
            <p:ph type="title"/>
          </p:nvPr>
        </p:nvSpPr>
        <p:spPr>
          <a:xfrm>
            <a:off x="1066800" y="29113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a:t>Coordination of System Services</a:t>
            </a:r>
            <a:endParaRPr/>
          </a:p>
        </p:txBody>
      </p:sp>
      <p:sp>
        <p:nvSpPr>
          <p:cNvPr id="347" name="Google Shape;347;p22"/>
          <p:cNvSpPr txBox="1">
            <a:spLocks noGrp="1"/>
          </p:cNvSpPr>
          <p:nvPr>
            <p:ph type="body" idx="1"/>
          </p:nvPr>
        </p:nvSpPr>
        <p:spPr>
          <a:xfrm>
            <a:off x="1066800" y="4165672"/>
            <a:ext cx="10058400" cy="1180500"/>
          </a:xfrm>
          <a:prstGeom prst="rect">
            <a:avLst/>
          </a:prstGeom>
          <a:noFill/>
          <a:ln>
            <a:noFill/>
          </a:ln>
        </p:spPr>
        <p:txBody>
          <a:bodyPr spcFirstLastPara="1" wrap="square" lIns="91425" tIns="45700" rIns="91425" bIns="45700" anchor="t" anchorCtr="0">
            <a:normAutofit/>
          </a:bodyPr>
          <a:lstStyle/>
          <a:p>
            <a:pPr marL="182880" lvl="0" indent="-182880" algn="l" rtl="0">
              <a:lnSpc>
                <a:spcPct val="100000"/>
              </a:lnSpc>
              <a:spcBef>
                <a:spcPts val="0"/>
              </a:spcBef>
              <a:spcAft>
                <a:spcPts val="0"/>
              </a:spcAft>
              <a:buSzPts val="1800"/>
              <a:buChar char="•"/>
            </a:pPr>
            <a:r>
              <a:rPr lang="en-US"/>
              <a:t>Coordinating and implementing a comprehensive system to address the needs of the homeless population and subpopulations and persons experiencing a housing crisis within the CoC</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4"/>
          <p:cNvSpPr txBox="1">
            <a:spLocks noGrp="1"/>
          </p:cNvSpPr>
          <p:nvPr>
            <p:ph type="title"/>
          </p:nvPr>
        </p:nvSpPr>
        <p:spPr>
          <a:xfrm>
            <a:off x="1066800" y="370569"/>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sz="3600"/>
              <a:t>ESG Consultation</a:t>
            </a:r>
            <a:endParaRPr sz="3600"/>
          </a:p>
        </p:txBody>
      </p:sp>
      <p:sp>
        <p:nvSpPr>
          <p:cNvPr id="353" name="Google Shape;353;p24"/>
          <p:cNvSpPr txBox="1">
            <a:spLocks noGrp="1"/>
          </p:cNvSpPr>
          <p:nvPr>
            <p:ph type="body" idx="1"/>
          </p:nvPr>
        </p:nvSpPr>
        <p:spPr>
          <a:xfrm>
            <a:off x="1066800" y="1570300"/>
            <a:ext cx="10058400" cy="3346200"/>
          </a:xfrm>
          <a:prstGeom prst="rect">
            <a:avLst/>
          </a:prstGeom>
          <a:noFill/>
          <a:ln>
            <a:noFill/>
          </a:ln>
        </p:spPr>
        <p:txBody>
          <a:bodyPr spcFirstLastPara="1" wrap="square" lIns="91425" tIns="45700" rIns="91425" bIns="45700" anchor="t" anchorCtr="0">
            <a:normAutofit/>
          </a:bodyPr>
          <a:lstStyle/>
          <a:p>
            <a:pPr marL="182880" lvl="0" indent="-182880" algn="l" rtl="0">
              <a:lnSpc>
                <a:spcPct val="100000"/>
              </a:lnSpc>
              <a:spcBef>
                <a:spcPts val="0"/>
              </a:spcBef>
              <a:spcAft>
                <a:spcPts val="0"/>
              </a:spcAft>
              <a:buSzPts val="1800"/>
              <a:buChar char="•"/>
            </a:pPr>
            <a:r>
              <a:rPr lang="en-US" dirty="0"/>
              <a:t>Plan for allocation of ESG program funds</a:t>
            </a:r>
            <a:endParaRPr dirty="0"/>
          </a:p>
          <a:p>
            <a:pPr marL="182880" lvl="0" indent="-182880" algn="l" rtl="0">
              <a:lnSpc>
                <a:spcPct val="100000"/>
              </a:lnSpc>
              <a:spcBef>
                <a:spcPts val="900"/>
              </a:spcBef>
              <a:spcAft>
                <a:spcPts val="0"/>
              </a:spcAft>
              <a:buSzPts val="1800"/>
              <a:buChar char="•"/>
            </a:pPr>
            <a:r>
              <a:rPr lang="en-US" dirty="0"/>
              <a:t>Report on and evaluate performance of ESG recipients/subrecipients</a:t>
            </a:r>
            <a:endParaRPr dirty="0"/>
          </a:p>
          <a:p>
            <a:pPr marL="182880" lvl="0" indent="-182880" algn="l" rtl="0">
              <a:lnSpc>
                <a:spcPct val="100000"/>
              </a:lnSpc>
              <a:spcBef>
                <a:spcPts val="900"/>
              </a:spcBef>
              <a:spcAft>
                <a:spcPts val="0"/>
              </a:spcAft>
              <a:buSzPts val="1800"/>
              <a:buChar char="•"/>
            </a:pPr>
            <a:r>
              <a:rPr lang="en-US" dirty="0"/>
              <a:t>Key Elements of coordination:</a:t>
            </a:r>
            <a:endParaRPr dirty="0"/>
          </a:p>
          <a:p>
            <a:pPr marL="457200" lvl="1" indent="-195580" algn="l" rtl="0">
              <a:lnSpc>
                <a:spcPct val="100000"/>
              </a:lnSpc>
              <a:spcBef>
                <a:spcPts val="500"/>
              </a:spcBef>
              <a:spcAft>
                <a:spcPts val="0"/>
              </a:spcAft>
              <a:buSzPts val="1800"/>
              <a:buChar char="•"/>
            </a:pPr>
            <a:r>
              <a:rPr lang="en-US" sz="1800" dirty="0"/>
              <a:t>Centralized/coordinated assessment</a:t>
            </a:r>
            <a:endParaRPr sz="1800" dirty="0"/>
          </a:p>
          <a:p>
            <a:pPr marL="457200" lvl="1" indent="-195580" algn="l" rtl="0">
              <a:lnSpc>
                <a:spcPct val="100000"/>
              </a:lnSpc>
              <a:spcBef>
                <a:spcPts val="500"/>
              </a:spcBef>
              <a:spcAft>
                <a:spcPts val="0"/>
              </a:spcAft>
              <a:buSzPts val="1800"/>
              <a:buChar char="•"/>
            </a:pPr>
            <a:r>
              <a:rPr lang="en-US" sz="1800" dirty="0"/>
              <a:t>Consolidated Plan homelessness strategy and goals</a:t>
            </a:r>
            <a:endParaRPr sz="1800" dirty="0"/>
          </a:p>
          <a:p>
            <a:pPr marL="457200" lvl="1" indent="-195580" algn="l" rtl="0">
              <a:lnSpc>
                <a:spcPct val="100000"/>
              </a:lnSpc>
              <a:spcBef>
                <a:spcPts val="500"/>
              </a:spcBef>
              <a:spcAft>
                <a:spcPts val="0"/>
              </a:spcAft>
              <a:buSzPts val="1800"/>
              <a:buChar char="•"/>
            </a:pPr>
            <a:r>
              <a:rPr lang="en-US" sz="1800" dirty="0"/>
              <a:t>Allocation of ESG funding</a:t>
            </a:r>
            <a:endParaRPr sz="1800" dirty="0"/>
          </a:p>
          <a:p>
            <a:pPr marL="457200" lvl="1" indent="-195580" algn="l" rtl="0">
              <a:lnSpc>
                <a:spcPct val="100000"/>
              </a:lnSpc>
              <a:spcBef>
                <a:spcPts val="500"/>
              </a:spcBef>
              <a:spcAft>
                <a:spcPts val="0"/>
              </a:spcAft>
              <a:buSzPts val="1800"/>
              <a:buChar char="•"/>
            </a:pPr>
            <a:r>
              <a:rPr lang="en-US" sz="1800" dirty="0"/>
              <a:t>ESG performance standards</a:t>
            </a:r>
            <a:endParaRPr sz="1800" dirty="0"/>
          </a:p>
          <a:p>
            <a:pPr marL="457200" lvl="1" indent="-195580" algn="l" rtl="0">
              <a:lnSpc>
                <a:spcPct val="100000"/>
              </a:lnSpc>
              <a:spcBef>
                <a:spcPts val="500"/>
              </a:spcBef>
              <a:spcAft>
                <a:spcPts val="0"/>
              </a:spcAft>
              <a:buSzPts val="1800"/>
              <a:buChar char="•"/>
            </a:pPr>
            <a:r>
              <a:rPr lang="en-US" sz="1800" dirty="0"/>
              <a:t>ESG subrecipient participation in HMIS</a:t>
            </a:r>
            <a:endParaRPr sz="1800" dirty="0"/>
          </a:p>
          <a:p>
            <a:pPr marL="457200" lvl="1" indent="-195580" algn="l" rtl="0">
              <a:lnSpc>
                <a:spcPct val="100000"/>
              </a:lnSpc>
              <a:spcBef>
                <a:spcPts val="500"/>
              </a:spcBef>
              <a:spcAft>
                <a:spcPts val="0"/>
              </a:spcAft>
              <a:buSzPts val="1800"/>
              <a:buChar char="•"/>
            </a:pPr>
            <a:r>
              <a:rPr lang="en-US" sz="1800" dirty="0"/>
              <a:t>ESG and CoC Program written standards</a:t>
            </a:r>
            <a:endParaRPr sz="1800" dirty="0"/>
          </a:p>
          <a:p>
            <a:pPr marL="182880" lvl="0" indent="-68579" algn="l" rtl="0">
              <a:lnSpc>
                <a:spcPct val="100000"/>
              </a:lnSpc>
              <a:spcBef>
                <a:spcPts val="900"/>
              </a:spcBef>
              <a:spcAft>
                <a:spcPts val="0"/>
              </a:spcAft>
              <a:buSzPts val="1800"/>
              <a:buNone/>
            </a:pPr>
            <a:endParaRPr dirty="0"/>
          </a:p>
          <a:p>
            <a:pPr marL="182880" lvl="0" indent="-68579" algn="l" rtl="0">
              <a:lnSpc>
                <a:spcPct val="100000"/>
              </a:lnSpc>
              <a:spcBef>
                <a:spcPts val="900"/>
              </a:spcBef>
              <a:spcAft>
                <a:spcPts val="0"/>
              </a:spcAft>
              <a:buSzPts val="1800"/>
              <a:buNone/>
            </a:pPr>
            <a:endParaRPr dirty="0"/>
          </a:p>
        </p:txBody>
      </p:sp>
      <p:sp>
        <p:nvSpPr>
          <p:cNvPr id="354" name="Google Shape;354;p24"/>
          <p:cNvSpPr txBox="1">
            <a:spLocks noGrp="1"/>
          </p:cNvSpPr>
          <p:nvPr>
            <p:ph type="title"/>
          </p:nvPr>
        </p:nvSpPr>
        <p:spPr>
          <a:xfrm>
            <a:off x="1066800" y="4430032"/>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sz="3600" dirty="0"/>
              <a:t>CAPER</a:t>
            </a:r>
            <a:endParaRPr sz="3600" dirty="0"/>
          </a:p>
        </p:txBody>
      </p:sp>
      <p:sp>
        <p:nvSpPr>
          <p:cNvPr id="355" name="Google Shape;355;p24"/>
          <p:cNvSpPr txBox="1">
            <a:spLocks noGrp="1"/>
          </p:cNvSpPr>
          <p:nvPr>
            <p:ph type="body" idx="1"/>
          </p:nvPr>
        </p:nvSpPr>
        <p:spPr>
          <a:xfrm>
            <a:off x="1066800" y="5517916"/>
            <a:ext cx="10058400" cy="803700"/>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SzPts val="1800"/>
              <a:buChar char="•"/>
            </a:pPr>
            <a:r>
              <a:rPr lang="en-US" dirty="0"/>
              <a:t>ESG Consolidated Annual Performance &amp; Evaluation Report (CAPER)</a:t>
            </a:r>
            <a:endParaRPr dirty="0"/>
          </a:p>
          <a:p>
            <a:pPr marL="182880" lvl="0" indent="-182880" algn="l" rtl="0">
              <a:lnSpc>
                <a:spcPct val="100000"/>
              </a:lnSpc>
              <a:spcBef>
                <a:spcPts val="0"/>
              </a:spcBef>
              <a:spcAft>
                <a:spcPts val="0"/>
              </a:spcAft>
              <a:buSzPts val="1800"/>
              <a:buChar char="•"/>
            </a:pPr>
            <a:r>
              <a:rPr lang="en-US" dirty="0"/>
              <a:t>Provide the information required to complete the Consolidated Plan(s) within the CoC</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7"/>
          <p:cNvSpPr txBox="1">
            <a:spLocks noGrp="1"/>
          </p:cNvSpPr>
          <p:nvPr>
            <p:ph type="title"/>
          </p:nvPr>
        </p:nvSpPr>
        <p:spPr>
          <a:xfrm>
            <a:off x="1563623" y="2094309"/>
            <a:ext cx="9070848" cy="2587752"/>
          </a:xfrm>
          <a:prstGeom prst="rect">
            <a:avLst/>
          </a:prstGeom>
          <a:noFill/>
          <a:ln>
            <a:noFill/>
          </a:ln>
        </p:spPr>
        <p:txBody>
          <a:bodyPr spcFirstLastPara="1" wrap="square" lIns="91425" tIns="45700" rIns="91425" bIns="45700" anchor="ctr" anchorCtr="0">
            <a:noAutofit/>
          </a:bodyPr>
          <a:lstStyle/>
          <a:p>
            <a:pPr marL="0" lvl="0" indent="0" algn="ctr" rtl="0">
              <a:lnSpc>
                <a:spcPct val="83000"/>
              </a:lnSpc>
              <a:spcBef>
                <a:spcPts val="0"/>
              </a:spcBef>
              <a:spcAft>
                <a:spcPts val="0"/>
              </a:spcAft>
              <a:buClr>
                <a:schemeClr val="lt1"/>
              </a:buClr>
              <a:buSzPts val="7200"/>
              <a:buFont typeface="Century Gothic"/>
              <a:buNone/>
            </a:pPr>
            <a:r>
              <a:rPr lang="en-US"/>
              <a:t>DATA MANAGEMENT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8"/>
          <p:cNvSpPr txBox="1">
            <a:spLocks noGrp="1"/>
          </p:cNvSpPr>
          <p:nvPr>
            <p:ph type="title"/>
          </p:nvPr>
        </p:nvSpPr>
        <p:spPr>
          <a:xfrm>
            <a:off x="1066800" y="436344"/>
            <a:ext cx="10058400" cy="1371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EFEFE"/>
              </a:buClr>
              <a:buSzPct val="100000"/>
              <a:buFont typeface="Century Gothic"/>
              <a:buNone/>
            </a:pPr>
            <a:r>
              <a:rPr lang="en-US"/>
              <a:t>Homeless Management Information System (HMIS)</a:t>
            </a:r>
            <a:endParaRPr/>
          </a:p>
        </p:txBody>
      </p:sp>
      <p:sp>
        <p:nvSpPr>
          <p:cNvPr id="366" name="Google Shape;366;p28"/>
          <p:cNvSpPr txBox="1">
            <a:spLocks noGrp="1"/>
          </p:cNvSpPr>
          <p:nvPr>
            <p:ph type="body" idx="1"/>
          </p:nvPr>
        </p:nvSpPr>
        <p:spPr>
          <a:xfrm>
            <a:off x="379300" y="1807950"/>
            <a:ext cx="8146200" cy="4346100"/>
          </a:xfrm>
          <a:prstGeom prst="rect">
            <a:avLst/>
          </a:prstGeom>
          <a:noFill/>
          <a:ln>
            <a:noFill/>
          </a:ln>
        </p:spPr>
        <p:txBody>
          <a:bodyPr spcFirstLastPara="1" wrap="square" lIns="91425" tIns="45700" rIns="91425" bIns="45700" anchor="t" anchorCtr="0">
            <a:noAutofit/>
          </a:bodyPr>
          <a:lstStyle/>
          <a:p>
            <a:pPr marL="182880" lvl="0" indent="-127000" algn="l" rtl="0">
              <a:lnSpc>
                <a:spcPct val="100000"/>
              </a:lnSpc>
              <a:spcBef>
                <a:spcPts val="0"/>
              </a:spcBef>
              <a:spcAft>
                <a:spcPts val="0"/>
              </a:spcAft>
              <a:buSzPts val="2000"/>
              <a:buChar char="•"/>
            </a:pPr>
            <a:r>
              <a:rPr lang="en-US" sz="2000"/>
              <a:t>HMIS is a computer database used to collect client and project information.</a:t>
            </a:r>
            <a:endParaRPr sz="2000"/>
          </a:p>
          <a:p>
            <a:pPr marL="182880" lvl="0" indent="-127000" algn="l" rtl="0">
              <a:lnSpc>
                <a:spcPct val="100000"/>
              </a:lnSpc>
              <a:spcBef>
                <a:spcPts val="900"/>
              </a:spcBef>
              <a:spcAft>
                <a:spcPts val="0"/>
              </a:spcAft>
              <a:buSzPts val="2000"/>
              <a:buChar char="•"/>
            </a:pPr>
            <a:r>
              <a:rPr lang="en-US" sz="2000"/>
              <a:t>HMIS data is aggregated to allow for data analysis across the entire system of services.</a:t>
            </a:r>
            <a:endParaRPr sz="2000">
              <a:solidFill>
                <a:srgbClr val="FEFEFE"/>
              </a:solidFill>
            </a:endParaRPr>
          </a:p>
          <a:p>
            <a:pPr marL="182880" lvl="0" indent="-127000" algn="l" rtl="0">
              <a:lnSpc>
                <a:spcPct val="100000"/>
              </a:lnSpc>
              <a:spcBef>
                <a:spcPts val="900"/>
              </a:spcBef>
              <a:spcAft>
                <a:spcPts val="0"/>
              </a:spcAft>
              <a:buSzPts val="2000"/>
              <a:buChar char="•"/>
            </a:pPr>
            <a:r>
              <a:rPr lang="en-US" sz="2000">
                <a:solidFill>
                  <a:srgbClr val="FEFEFE"/>
                </a:solidFill>
              </a:rPr>
              <a:t>HMIS data is used to allocate resources, assess program and project performance, and set policy across homeless crisis response systems.</a:t>
            </a:r>
            <a:endParaRPr sz="2000"/>
          </a:p>
          <a:p>
            <a:pPr marL="182880" lvl="0" indent="-127000" algn="l" rtl="0">
              <a:lnSpc>
                <a:spcPct val="100000"/>
              </a:lnSpc>
              <a:spcBef>
                <a:spcPts val="900"/>
              </a:spcBef>
              <a:spcAft>
                <a:spcPts val="0"/>
              </a:spcAft>
              <a:buClr>
                <a:schemeClr val="lt1"/>
              </a:buClr>
              <a:buSzPts val="2000"/>
              <a:buFont typeface="Century Gothic"/>
              <a:buChar char="•"/>
            </a:pPr>
            <a:r>
              <a:rPr lang="en-US" sz="2000"/>
              <a:t> Each CoC is responsible for selecting an HMIS software solution that complies with HUD's data collection, management, and reporting standards.</a:t>
            </a:r>
            <a:endParaRPr sz="2000"/>
          </a:p>
          <a:p>
            <a:pPr marL="182880" lvl="0" indent="-127000" algn="l" rtl="0">
              <a:lnSpc>
                <a:spcPct val="100000"/>
              </a:lnSpc>
              <a:spcBef>
                <a:spcPts val="900"/>
              </a:spcBef>
              <a:spcAft>
                <a:spcPts val="0"/>
              </a:spcAft>
              <a:buClr>
                <a:schemeClr val="lt1"/>
              </a:buClr>
              <a:buSzPts val="2000"/>
              <a:buFont typeface="Century Gothic"/>
              <a:buChar char="•"/>
            </a:pPr>
            <a:r>
              <a:rPr lang="en-US" sz="2000"/>
              <a:t>The CoC is ultimately responsible for the HMIS and must ensure the Lead is meeting HUD requirements.</a:t>
            </a:r>
            <a:endParaRPr sz="2000">
              <a:solidFill>
                <a:srgbClr val="FEFEFE"/>
              </a:solidFill>
            </a:endParaRPr>
          </a:p>
          <a:p>
            <a:pPr marL="746125" lvl="2" indent="0" algn="l" rtl="0">
              <a:lnSpc>
                <a:spcPct val="100000"/>
              </a:lnSpc>
              <a:spcBef>
                <a:spcPts val="500"/>
              </a:spcBef>
              <a:spcAft>
                <a:spcPts val="0"/>
              </a:spcAft>
              <a:buSzPts val="2000"/>
              <a:buNone/>
            </a:pPr>
            <a:endParaRPr sz="2000"/>
          </a:p>
          <a:p>
            <a:pPr marL="182880" lvl="0" indent="-68579" algn="l" rtl="0">
              <a:lnSpc>
                <a:spcPct val="100000"/>
              </a:lnSpc>
              <a:spcBef>
                <a:spcPts val="900"/>
              </a:spcBef>
              <a:spcAft>
                <a:spcPts val="0"/>
              </a:spcAft>
              <a:buSzPts val="1800"/>
              <a:buNone/>
            </a:pPr>
            <a:endParaRPr sz="2000"/>
          </a:p>
        </p:txBody>
      </p:sp>
      <p:pic>
        <p:nvPicPr>
          <p:cNvPr id="367" name="Google Shape;367;p28"/>
          <p:cNvPicPr preferRelativeResize="0"/>
          <p:nvPr/>
        </p:nvPicPr>
        <p:blipFill>
          <a:blip r:embed="rId3">
            <a:alphaModFix/>
          </a:blip>
          <a:stretch>
            <a:fillRect/>
          </a:stretch>
        </p:blipFill>
        <p:spPr>
          <a:xfrm>
            <a:off x="8800550" y="3163825"/>
            <a:ext cx="2904825" cy="16343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9"/>
          <p:cNvSpPr txBox="1">
            <a:spLocks noGrp="1"/>
          </p:cNvSpPr>
          <p:nvPr>
            <p:ph type="title"/>
          </p:nvPr>
        </p:nvSpPr>
        <p:spPr>
          <a:xfrm>
            <a:off x="9293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a:t>Designation of HMIS </a:t>
            </a:r>
            <a:endParaRPr/>
          </a:p>
        </p:txBody>
      </p:sp>
      <p:sp>
        <p:nvSpPr>
          <p:cNvPr id="373" name="Google Shape;373;p29"/>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00000"/>
              </a:lnSpc>
              <a:spcBef>
                <a:spcPts val="0"/>
              </a:spcBef>
              <a:spcAft>
                <a:spcPts val="0"/>
              </a:spcAft>
              <a:buSzPct val="100000"/>
              <a:buNone/>
            </a:pPr>
            <a:r>
              <a:rPr lang="en-US" sz="3200"/>
              <a:t>The CoC must designate:</a:t>
            </a:r>
            <a:endParaRPr/>
          </a:p>
          <a:p>
            <a:pPr marL="182880" lvl="0" indent="-157480" algn="l" rtl="0">
              <a:lnSpc>
                <a:spcPct val="100000"/>
              </a:lnSpc>
              <a:spcBef>
                <a:spcPts val="900"/>
              </a:spcBef>
              <a:spcAft>
                <a:spcPts val="0"/>
              </a:spcAft>
              <a:buSzPct val="100000"/>
              <a:buChar char="•"/>
            </a:pPr>
            <a:r>
              <a:rPr lang="en-US" sz="3200"/>
              <a:t>A single HMIS system for geographic area</a:t>
            </a:r>
            <a:endParaRPr/>
          </a:p>
          <a:p>
            <a:pPr marL="182880" lvl="0" indent="-157480" algn="l" rtl="0">
              <a:lnSpc>
                <a:spcPct val="100000"/>
              </a:lnSpc>
              <a:spcBef>
                <a:spcPts val="900"/>
              </a:spcBef>
              <a:spcAft>
                <a:spcPts val="0"/>
              </a:spcAft>
              <a:buSzPct val="100000"/>
              <a:buChar char="•"/>
            </a:pPr>
            <a:r>
              <a:rPr lang="en-US" sz="3200"/>
              <a:t>An HMIS Lead</a:t>
            </a:r>
            <a:endParaRPr/>
          </a:p>
          <a:p>
            <a:pPr marL="457200" lvl="1" indent="-157480" algn="l" rtl="0">
              <a:lnSpc>
                <a:spcPct val="100000"/>
              </a:lnSpc>
              <a:spcBef>
                <a:spcPts val="500"/>
              </a:spcBef>
              <a:spcAft>
                <a:spcPts val="0"/>
              </a:spcAft>
              <a:buSzPct val="100000"/>
              <a:buChar char="•"/>
            </a:pPr>
            <a:r>
              <a:rPr lang="en-US" sz="3200"/>
              <a:t>Single eligible applicant to manage the HMIS</a:t>
            </a:r>
            <a:endParaRPr/>
          </a:p>
          <a:p>
            <a:pPr marL="457200" lvl="1" indent="-157480" algn="l" rtl="0">
              <a:lnSpc>
                <a:spcPct val="100000"/>
              </a:lnSpc>
              <a:spcBef>
                <a:spcPts val="500"/>
              </a:spcBef>
              <a:spcAft>
                <a:spcPts val="0"/>
              </a:spcAft>
              <a:buSzPct val="100000"/>
              <a:buChar char="•"/>
            </a:pPr>
            <a:r>
              <a:rPr lang="en-US" sz="3200"/>
              <a:t>Must be formalized through a written agreement</a:t>
            </a:r>
            <a:endParaRPr sz="3200"/>
          </a:p>
          <a:p>
            <a:pPr marL="457200" lvl="1" indent="-157480" algn="l" rtl="0">
              <a:lnSpc>
                <a:spcPct val="100000"/>
              </a:lnSpc>
              <a:spcBef>
                <a:spcPts val="500"/>
              </a:spcBef>
              <a:spcAft>
                <a:spcPts val="0"/>
              </a:spcAft>
              <a:buSzPct val="100000"/>
              <a:buChar char="•"/>
            </a:pPr>
            <a:r>
              <a:rPr lang="en-US" sz="3200"/>
              <a:t>Only HMIS Leads may use grant funds for an HMIS component</a:t>
            </a:r>
            <a:endParaRPr sz="3200"/>
          </a:p>
          <a:p>
            <a:pPr marL="731520" lvl="2" indent="-226059" algn="l" rtl="0">
              <a:lnSpc>
                <a:spcPct val="100000"/>
              </a:lnSpc>
              <a:spcBef>
                <a:spcPts val="500"/>
              </a:spcBef>
              <a:spcAft>
                <a:spcPts val="0"/>
              </a:spcAft>
              <a:buSzPct val="100000"/>
              <a:buChar char="•"/>
            </a:pPr>
            <a:r>
              <a:rPr lang="en-US" sz="3200"/>
              <a:t>to lease a structure in which the HMIS is operated</a:t>
            </a:r>
            <a:endParaRPr sz="3200"/>
          </a:p>
          <a:p>
            <a:pPr marL="731520" lvl="2" indent="-226059" algn="l" rtl="0">
              <a:lnSpc>
                <a:spcPct val="100000"/>
              </a:lnSpc>
              <a:spcBef>
                <a:spcPts val="500"/>
              </a:spcBef>
              <a:spcAft>
                <a:spcPts val="0"/>
              </a:spcAft>
              <a:buSzPct val="100000"/>
              <a:buChar char="•"/>
            </a:pPr>
            <a:r>
              <a:rPr lang="en-US" sz="3200"/>
              <a:t>to operate a structure in which the HMIS is operated</a:t>
            </a:r>
            <a:endParaRPr sz="3200"/>
          </a:p>
          <a:p>
            <a:pPr marL="182880" lvl="0" indent="0" algn="l" rtl="0">
              <a:spcBef>
                <a:spcPts val="900"/>
              </a:spcBef>
              <a:spcAft>
                <a:spcPts val="0"/>
              </a:spcAft>
              <a:buNone/>
            </a:pPr>
            <a:endParaRPr sz="3200"/>
          </a:p>
          <a:p>
            <a:pPr marL="182880" lvl="0" indent="-68579" algn="l" rtl="0">
              <a:lnSpc>
                <a:spcPct val="100000"/>
              </a:lnSpc>
              <a:spcBef>
                <a:spcPts val="900"/>
              </a:spcBef>
              <a:spcAft>
                <a:spcPts val="0"/>
              </a:spcAft>
              <a:buSzPct val="100000"/>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1"/>
          <p:cNvSpPr txBox="1">
            <a:spLocks noGrp="1"/>
          </p:cNvSpPr>
          <p:nvPr>
            <p:ph type="title"/>
          </p:nvPr>
        </p:nvSpPr>
        <p:spPr>
          <a:xfrm>
            <a:off x="1066800" y="3503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a:t>HMIS Standards</a:t>
            </a:r>
            <a:endParaRPr/>
          </a:p>
        </p:txBody>
      </p:sp>
      <p:sp>
        <p:nvSpPr>
          <p:cNvPr id="379" name="Google Shape;379;p31"/>
          <p:cNvSpPr txBox="1">
            <a:spLocks noGrp="1"/>
          </p:cNvSpPr>
          <p:nvPr>
            <p:ph type="body" idx="1"/>
          </p:nvPr>
        </p:nvSpPr>
        <p:spPr>
          <a:xfrm>
            <a:off x="1066800" y="1633676"/>
            <a:ext cx="10058400" cy="4401300"/>
          </a:xfrm>
          <a:prstGeom prst="rect">
            <a:avLst/>
          </a:prstGeom>
          <a:noFill/>
          <a:ln>
            <a:noFill/>
          </a:ln>
        </p:spPr>
        <p:txBody>
          <a:bodyPr spcFirstLastPara="1" wrap="square" lIns="91425" tIns="45700" rIns="91425" bIns="45700" anchor="t" anchorCtr="0">
            <a:normAutofit lnSpcReduction="10000"/>
          </a:bodyPr>
          <a:lstStyle/>
          <a:p>
            <a:pPr marL="182880" lvl="0" indent="-68579" algn="l" rtl="0">
              <a:lnSpc>
                <a:spcPct val="100000"/>
              </a:lnSpc>
              <a:spcBef>
                <a:spcPts val="0"/>
              </a:spcBef>
              <a:spcAft>
                <a:spcPts val="0"/>
              </a:spcAft>
              <a:buSzPts val="1800"/>
              <a:buNone/>
            </a:pPr>
            <a:r>
              <a:rPr lang="en-US" sz="2400"/>
              <a:t>Established by HUD, the U.S. Department of Health and Human Services (HHS), and the U.S. Department of Veterans Affairs (VA) to allow for standardized data collection on homeless individuals and families across systems.</a:t>
            </a:r>
            <a:endParaRPr sz="2400"/>
          </a:p>
          <a:p>
            <a:pPr marL="182880" lvl="0" indent="-68579" algn="l" rtl="0">
              <a:lnSpc>
                <a:spcPct val="100000"/>
              </a:lnSpc>
              <a:spcBef>
                <a:spcPts val="0"/>
              </a:spcBef>
              <a:spcAft>
                <a:spcPts val="0"/>
              </a:spcAft>
              <a:buSzPts val="1800"/>
              <a:buNone/>
            </a:pPr>
            <a:endParaRPr sz="2400"/>
          </a:p>
          <a:p>
            <a:pPr marL="182880" lvl="0" indent="-68579" algn="l" rtl="0">
              <a:lnSpc>
                <a:spcPct val="100000"/>
              </a:lnSpc>
              <a:spcBef>
                <a:spcPts val="0"/>
              </a:spcBef>
              <a:spcAft>
                <a:spcPts val="0"/>
              </a:spcAft>
              <a:buSzPts val="1800"/>
              <a:buNone/>
            </a:pPr>
            <a:r>
              <a:rPr lang="en-US" sz="2400" u="sng">
                <a:hlinkClick r:id="rId3"/>
              </a:rPr>
              <a:t>FY 2022 HMIS Data Standards Data Dictionary - Version 1.2</a:t>
            </a:r>
            <a:r>
              <a:rPr lang="en-US" sz="2400"/>
              <a:t> </a:t>
            </a:r>
            <a:r>
              <a:rPr lang="en-US" sz="2400" u="sng">
                <a:solidFill>
                  <a:schemeClr val="hlink"/>
                </a:solidFill>
                <a:hlinkClick r:id="rId3"/>
              </a:rPr>
              <a:t>https://files.hudexchange.info/resources/documents/FY-2022-HMIS-Data-Dictionary.pdf</a:t>
            </a:r>
            <a:r>
              <a:rPr lang="en-US" sz="2400"/>
              <a:t> </a:t>
            </a:r>
            <a:endParaRPr sz="2400"/>
          </a:p>
          <a:p>
            <a:pPr marL="182880" lvl="0" indent="-68579" algn="l" rtl="0">
              <a:lnSpc>
                <a:spcPct val="100000"/>
              </a:lnSpc>
              <a:spcBef>
                <a:spcPts val="0"/>
              </a:spcBef>
              <a:spcAft>
                <a:spcPts val="0"/>
              </a:spcAft>
              <a:buSzPts val="1800"/>
              <a:buNone/>
            </a:pPr>
            <a:endParaRPr sz="2400"/>
          </a:p>
          <a:p>
            <a:pPr marL="182880" lvl="0" indent="-68579" algn="l" rtl="0">
              <a:lnSpc>
                <a:spcPct val="100000"/>
              </a:lnSpc>
              <a:spcBef>
                <a:spcPts val="0"/>
              </a:spcBef>
              <a:spcAft>
                <a:spcPts val="0"/>
              </a:spcAft>
              <a:buSzPts val="1800"/>
              <a:buNone/>
            </a:pPr>
            <a:r>
              <a:rPr lang="en-US" sz="2400" u="sng">
                <a:solidFill>
                  <a:srgbClr val="FEFEFE"/>
                </a:solidFill>
                <a:hlinkClick r:id="rId4">
                  <a:extLst>
                    <a:ext uri="{A12FA001-AC4F-418D-AE19-62706E023703}">
                      <ahyp:hlinkClr xmlns:ahyp="http://schemas.microsoft.com/office/drawing/2018/hyperlinkcolor" val="tx"/>
                    </a:ext>
                  </a:extLst>
                </a:hlinkClick>
              </a:rPr>
              <a:t>FY 2022 HMIS Data Standards Manual - Version 1.3 </a:t>
            </a:r>
            <a:endParaRPr sz="2400">
              <a:solidFill>
                <a:srgbClr val="FEFEFE"/>
              </a:solidFill>
            </a:endParaRPr>
          </a:p>
          <a:p>
            <a:pPr marL="182880" lvl="0" indent="-68579" algn="l" rtl="0">
              <a:lnSpc>
                <a:spcPct val="100000"/>
              </a:lnSpc>
              <a:spcBef>
                <a:spcPts val="0"/>
              </a:spcBef>
              <a:spcAft>
                <a:spcPts val="0"/>
              </a:spcAft>
              <a:buSzPts val="1800"/>
              <a:buNone/>
            </a:pPr>
            <a:r>
              <a:rPr lang="en-US" sz="2400" u="sng">
                <a:solidFill>
                  <a:schemeClr val="hlink"/>
                </a:solidFill>
                <a:hlinkClick r:id="rId4"/>
              </a:rPr>
              <a:t>https://files.hudexchange.info/resources/documents/FY-2022-HMIS-Data-Standards-Manual.pdf</a:t>
            </a:r>
            <a:r>
              <a:rPr lang="en-US" sz="2400">
                <a:solidFill>
                  <a:srgbClr val="FEFEFE"/>
                </a:solidFill>
              </a:rPr>
              <a:t> </a:t>
            </a:r>
            <a:endParaRPr sz="2400">
              <a:solidFill>
                <a:srgbClr val="FEFEFE"/>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2"/>
          <p:cNvSpPr txBox="1">
            <a:spLocks noGrp="1"/>
          </p:cNvSpPr>
          <p:nvPr>
            <p:ph type="title"/>
          </p:nvPr>
        </p:nvSpPr>
        <p:spPr>
          <a:xfrm>
            <a:off x="963675" y="404944"/>
            <a:ext cx="10058400" cy="1371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EFEFE"/>
              </a:buClr>
              <a:buSzPct val="100000"/>
              <a:buFont typeface="Century Gothic"/>
              <a:buNone/>
            </a:pPr>
            <a:r>
              <a:rPr lang="en-US"/>
              <a:t>HMIS Participation and Compliance</a:t>
            </a:r>
            <a:endParaRPr/>
          </a:p>
        </p:txBody>
      </p:sp>
      <p:sp>
        <p:nvSpPr>
          <p:cNvPr id="385" name="Google Shape;385;p32"/>
          <p:cNvSpPr txBox="1">
            <a:spLocks noGrp="1"/>
          </p:cNvSpPr>
          <p:nvPr>
            <p:ph type="body" idx="1"/>
          </p:nvPr>
        </p:nvSpPr>
        <p:spPr>
          <a:xfrm>
            <a:off x="478975" y="1776550"/>
            <a:ext cx="8421300" cy="3931800"/>
          </a:xfrm>
          <a:prstGeom prst="rect">
            <a:avLst/>
          </a:prstGeom>
          <a:noFill/>
          <a:ln>
            <a:noFill/>
          </a:ln>
        </p:spPr>
        <p:txBody>
          <a:bodyPr spcFirstLastPara="1" wrap="square" lIns="91425" tIns="45700" rIns="91425" bIns="45700" anchor="t" anchorCtr="0">
            <a:normAutofit fontScale="70000" lnSpcReduction="20000"/>
          </a:bodyPr>
          <a:lstStyle/>
          <a:p>
            <a:pPr marL="182880" lvl="0" indent="-142240" algn="l" rtl="0">
              <a:spcBef>
                <a:spcPts val="900"/>
              </a:spcBef>
              <a:spcAft>
                <a:spcPts val="0"/>
              </a:spcAft>
              <a:buSzPct val="100000"/>
              <a:buChar char="•"/>
            </a:pPr>
            <a:r>
              <a:rPr lang="en-US" sz="3200"/>
              <a:t>The CoC is responsible for reviewing, revising, and approving a privacy plan, security plan, and data quality plan for the HMIS and ensuring consistent participation of recipients and subrecipients in the HMIS.</a:t>
            </a:r>
            <a:endParaRPr sz="3200"/>
          </a:p>
          <a:p>
            <a:pPr marL="182880" lvl="0" indent="-142240" algn="l" rtl="0">
              <a:spcBef>
                <a:spcPts val="900"/>
              </a:spcBef>
              <a:spcAft>
                <a:spcPts val="0"/>
              </a:spcAft>
              <a:buSzPct val="100000"/>
              <a:buChar char="•"/>
            </a:pPr>
            <a:r>
              <a:rPr lang="en-US" sz="3200"/>
              <a:t> The CoC and the HMIS Lead work together to establish, support, and manage the HMIS in a manner that meets HUD’s standards for data quality, privacy, and security;</a:t>
            </a:r>
            <a:endParaRPr sz="3200"/>
          </a:p>
          <a:p>
            <a:pPr marL="182880" lvl="0" indent="-142240" algn="l" rtl="0">
              <a:spcBef>
                <a:spcPts val="900"/>
              </a:spcBef>
              <a:spcAft>
                <a:spcPts val="0"/>
              </a:spcAft>
              <a:buSzPct val="100000"/>
              <a:buChar char="•"/>
            </a:pPr>
            <a:r>
              <a:rPr lang="en-US" sz="3200"/>
              <a:t>HMIS Lead develops &amp; monitors Policies and Procedures for organizations participating in HMIS</a:t>
            </a:r>
            <a:endParaRPr sz="3200"/>
          </a:p>
          <a:p>
            <a:pPr marL="182880" lvl="0" indent="-142240" algn="l" rtl="0">
              <a:spcBef>
                <a:spcPts val="900"/>
              </a:spcBef>
              <a:spcAft>
                <a:spcPts val="0"/>
              </a:spcAft>
              <a:buSzPct val="100000"/>
              <a:buChar char="•"/>
            </a:pPr>
            <a:r>
              <a:rPr lang="en-US" sz="3200"/>
              <a:t> The Lead enters into written HMIS End User agreements with each organization that participates in and contributes data to the HMIS</a:t>
            </a:r>
            <a:endParaRPr sz="3200"/>
          </a:p>
        </p:txBody>
      </p:sp>
      <p:pic>
        <p:nvPicPr>
          <p:cNvPr id="386" name="Google Shape;386;p32"/>
          <p:cNvPicPr preferRelativeResize="0"/>
          <p:nvPr/>
        </p:nvPicPr>
        <p:blipFill>
          <a:blip r:embed="rId3">
            <a:alphaModFix/>
          </a:blip>
          <a:stretch>
            <a:fillRect/>
          </a:stretch>
        </p:blipFill>
        <p:spPr>
          <a:xfrm>
            <a:off x="8900275" y="2530350"/>
            <a:ext cx="2787924" cy="186442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0"/>
          <p:cNvSpPr txBox="1">
            <a:spLocks noGrp="1"/>
          </p:cNvSpPr>
          <p:nvPr>
            <p:ph type="title"/>
          </p:nvPr>
        </p:nvSpPr>
        <p:spPr>
          <a:xfrm>
            <a:off x="1066800" y="422119"/>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a:t>Federal Reporting Requirements</a:t>
            </a:r>
            <a:endParaRPr/>
          </a:p>
        </p:txBody>
      </p:sp>
      <p:sp>
        <p:nvSpPr>
          <p:cNvPr id="392" name="Google Shape;392;p30"/>
          <p:cNvSpPr txBox="1">
            <a:spLocks noGrp="1"/>
          </p:cNvSpPr>
          <p:nvPr>
            <p:ph type="body" idx="1"/>
          </p:nvPr>
        </p:nvSpPr>
        <p:spPr>
          <a:xfrm>
            <a:off x="1066800" y="1582100"/>
            <a:ext cx="10058400" cy="4829700"/>
          </a:xfrm>
          <a:prstGeom prst="rect">
            <a:avLst/>
          </a:prstGeom>
          <a:noFill/>
          <a:ln>
            <a:noFill/>
          </a:ln>
        </p:spPr>
        <p:txBody>
          <a:bodyPr spcFirstLastPara="1" wrap="square" lIns="91425" tIns="45700" rIns="91425" bIns="45700" anchor="t" anchorCtr="0">
            <a:normAutofit/>
          </a:bodyPr>
          <a:lstStyle/>
          <a:p>
            <a:pPr marL="182880" lvl="0" indent="-182880" algn="l" rtl="0">
              <a:lnSpc>
                <a:spcPct val="100000"/>
              </a:lnSpc>
              <a:spcBef>
                <a:spcPts val="0"/>
              </a:spcBef>
              <a:spcAft>
                <a:spcPts val="0"/>
              </a:spcAft>
              <a:buSzPts val="1800"/>
              <a:buChar char="•"/>
            </a:pPr>
            <a:r>
              <a:rPr lang="en-US"/>
              <a:t>SPM - System Performance Measures</a:t>
            </a:r>
            <a:endParaRPr/>
          </a:p>
          <a:p>
            <a:pPr marL="457200" lvl="1" indent="-182880" algn="l" rtl="0">
              <a:lnSpc>
                <a:spcPct val="100000"/>
              </a:lnSpc>
              <a:spcBef>
                <a:spcPts val="0"/>
              </a:spcBef>
              <a:spcAft>
                <a:spcPts val="0"/>
              </a:spcAft>
              <a:buSzPts val="1800"/>
              <a:buChar char="•"/>
            </a:pPr>
            <a:r>
              <a:rPr lang="en-US"/>
              <a:t>HUD developed seven system-level performance measures to help communities gauge their progress in preventing and ending homelessness. The purpose of these measures is to provide a more complete picture of how well a community is preventing and ending homelessness.</a:t>
            </a:r>
            <a:endParaRPr/>
          </a:p>
          <a:p>
            <a:pPr marL="182880" lvl="0" indent="-182880" algn="l" rtl="0">
              <a:lnSpc>
                <a:spcPct val="100000"/>
              </a:lnSpc>
              <a:spcBef>
                <a:spcPts val="0"/>
              </a:spcBef>
              <a:spcAft>
                <a:spcPts val="0"/>
              </a:spcAft>
              <a:buSzPts val="1800"/>
              <a:buChar char="•"/>
            </a:pPr>
            <a:r>
              <a:rPr lang="en-US"/>
              <a:t>LSA - Longitudinal Systems Analysis </a:t>
            </a:r>
            <a:endParaRPr/>
          </a:p>
          <a:p>
            <a:pPr marL="457200" lvl="1" indent="-182880" algn="l" rtl="0">
              <a:lnSpc>
                <a:spcPct val="100000"/>
              </a:lnSpc>
              <a:spcBef>
                <a:spcPts val="0"/>
              </a:spcBef>
              <a:spcAft>
                <a:spcPts val="0"/>
              </a:spcAft>
              <a:buSzPts val="1800"/>
              <a:buChar char="•"/>
            </a:pPr>
            <a:r>
              <a:rPr lang="en-US"/>
              <a:t>The LSA report provides HUD and CoCs with critical information about how people experiencing homelessness use their system of care.  The data contains community-level information on people and households served by continuum projects over the course of one year.</a:t>
            </a:r>
            <a:endParaRPr/>
          </a:p>
          <a:p>
            <a:pPr marL="182880" lvl="0" indent="-182880" algn="l" rtl="0">
              <a:lnSpc>
                <a:spcPct val="100000"/>
              </a:lnSpc>
              <a:spcBef>
                <a:spcPts val="900"/>
              </a:spcBef>
              <a:spcAft>
                <a:spcPts val="0"/>
              </a:spcAft>
              <a:buSzPts val="1800"/>
              <a:buChar char="•"/>
            </a:pPr>
            <a:r>
              <a:rPr lang="en-US"/>
              <a:t>PIT - Point-in-Time Count</a:t>
            </a:r>
            <a:endParaRPr/>
          </a:p>
          <a:p>
            <a:pPr marL="457200" lvl="1" indent="-170180" algn="l" rtl="0">
              <a:lnSpc>
                <a:spcPct val="100000"/>
              </a:lnSpc>
              <a:spcBef>
                <a:spcPts val="900"/>
              </a:spcBef>
              <a:spcAft>
                <a:spcPts val="0"/>
              </a:spcAft>
              <a:buClr>
                <a:schemeClr val="lt1"/>
              </a:buClr>
              <a:buSzPts val="1600"/>
              <a:buFont typeface="Century Gothic"/>
              <a:buChar char="•"/>
            </a:pPr>
            <a:r>
              <a:rPr lang="en-US"/>
              <a:t>The Point-in-Time (PIT) count is a count of sheltered and unsheltered people experiencing homelessness on a single night in January.</a:t>
            </a:r>
            <a:endParaRPr/>
          </a:p>
          <a:p>
            <a:pPr marL="182880" lvl="0" indent="-182880" algn="l" rtl="0">
              <a:lnSpc>
                <a:spcPct val="100000"/>
              </a:lnSpc>
              <a:spcBef>
                <a:spcPts val="900"/>
              </a:spcBef>
              <a:spcAft>
                <a:spcPts val="0"/>
              </a:spcAft>
              <a:buSzPts val="1800"/>
              <a:buChar char="•"/>
            </a:pPr>
            <a:r>
              <a:rPr lang="en-US"/>
              <a:t>HIC - Housing Inventory Count</a:t>
            </a:r>
            <a:endParaRPr/>
          </a:p>
          <a:p>
            <a:pPr marL="457200" lvl="1" indent="-170180" algn="l" rtl="0">
              <a:lnSpc>
                <a:spcPct val="100000"/>
              </a:lnSpc>
              <a:spcBef>
                <a:spcPts val="900"/>
              </a:spcBef>
              <a:spcAft>
                <a:spcPts val="0"/>
              </a:spcAft>
              <a:buClr>
                <a:schemeClr val="lt1"/>
              </a:buClr>
              <a:buSzPts val="1600"/>
              <a:buFont typeface="Century Gothic"/>
              <a:buChar char="•"/>
            </a:pPr>
            <a:r>
              <a:rPr lang="en-US"/>
              <a:t>The Housing Inventory Count (HIC) is a point-in-time inventory of provider programs within a Continuum of Care that provide beds and units dedicated to serve people experiencing homelessness categorized by five Program Types: Emergency Shelter; Transitional Housing; Rapid Re-housing; Safe Haven; and Permanent Supportive Housing.</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g1314ab676ce_1_27"/>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EFEFE"/>
              </a:buClr>
              <a:buSzPct val="100000"/>
              <a:buFont typeface="Century Gothic"/>
              <a:buNone/>
            </a:pPr>
            <a:r>
              <a:rPr lang="en-US"/>
              <a:t>System-Level Performance Measures: Equity</a:t>
            </a:r>
            <a:endParaRPr/>
          </a:p>
        </p:txBody>
      </p:sp>
      <p:sp>
        <p:nvSpPr>
          <p:cNvPr id="398" name="Google Shape;398;g1314ab676ce_1_27"/>
          <p:cNvSpPr txBox="1">
            <a:spLocks noGrp="1"/>
          </p:cNvSpPr>
          <p:nvPr>
            <p:ph type="body" idx="1"/>
          </p:nvPr>
        </p:nvSpPr>
        <p:spPr>
          <a:xfrm>
            <a:off x="1001786" y="2200275"/>
            <a:ext cx="9601200" cy="3675600"/>
          </a:xfrm>
          <a:prstGeom prst="rect">
            <a:avLst/>
          </a:prstGeom>
          <a:noFill/>
          <a:ln>
            <a:noFill/>
          </a:ln>
        </p:spPr>
        <p:txBody>
          <a:bodyPr spcFirstLastPara="1" wrap="square" lIns="91425" tIns="45700" rIns="91425" bIns="45700" anchor="t" anchorCtr="0">
            <a:noAutofit/>
          </a:bodyPr>
          <a:lstStyle/>
          <a:p>
            <a:pPr marL="182880" lvl="0" indent="-182880" algn="l" rtl="0">
              <a:lnSpc>
                <a:spcPct val="100000"/>
              </a:lnSpc>
              <a:spcBef>
                <a:spcPts val="0"/>
              </a:spcBef>
              <a:spcAft>
                <a:spcPts val="0"/>
              </a:spcAft>
              <a:buSzPts val="2400"/>
              <a:buChar char="•"/>
            </a:pPr>
            <a:r>
              <a:rPr lang="en-US" sz="2400" dirty="0"/>
              <a:t>Equity considerations are not in the HEARTH Act but have been implemented through the NOFO process.</a:t>
            </a:r>
            <a:endParaRPr dirty="0"/>
          </a:p>
          <a:p>
            <a:pPr marL="182880" lvl="0" indent="-182880" algn="l" rtl="0">
              <a:lnSpc>
                <a:spcPct val="100000"/>
              </a:lnSpc>
              <a:spcBef>
                <a:spcPts val="900"/>
              </a:spcBef>
              <a:spcAft>
                <a:spcPts val="0"/>
              </a:spcAft>
              <a:buSzPts val="2400"/>
              <a:buChar char="•"/>
            </a:pPr>
            <a:r>
              <a:rPr lang="en-US" sz="2400" dirty="0"/>
              <a:t>HUD is working to center racial equity in services for homeless and at-risk populations and is requiring CoC’s to examine the issue and to implement solutions</a:t>
            </a:r>
            <a:endParaRPr dirty="0"/>
          </a:p>
          <a:p>
            <a:pPr marL="182880" lvl="0" indent="-182880" algn="l" rtl="0">
              <a:lnSpc>
                <a:spcPct val="100000"/>
              </a:lnSpc>
              <a:spcBef>
                <a:spcPts val="900"/>
              </a:spcBef>
              <a:spcAft>
                <a:spcPts val="0"/>
              </a:spcAft>
              <a:buSzPts val="2400"/>
              <a:buChar char="•"/>
            </a:pPr>
            <a:r>
              <a:rPr lang="en-US" sz="2400" dirty="0"/>
              <a:t>Current homelessness stems in large part from policies that incentivized discrimination.</a:t>
            </a:r>
            <a:endParaRPr dirty="0"/>
          </a:p>
          <a:p>
            <a:pPr marL="182880" lvl="0" indent="-182880" algn="l" rtl="0">
              <a:lnSpc>
                <a:spcPct val="100000"/>
              </a:lnSpc>
              <a:spcBef>
                <a:spcPts val="900"/>
              </a:spcBef>
              <a:spcAft>
                <a:spcPts val="0"/>
              </a:spcAft>
              <a:buSzPts val="2400"/>
              <a:buChar char="•"/>
            </a:pPr>
            <a:r>
              <a:rPr lang="en-US" sz="2400"/>
              <a:t>Because of this, persons of color are disproportionately represented among homeless and at-risk populations.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3"/>
          <p:cNvSpPr txBox="1">
            <a:spLocks noGrp="1"/>
          </p:cNvSpPr>
          <p:nvPr>
            <p:ph type="title"/>
          </p:nvPr>
        </p:nvSpPr>
        <p:spPr>
          <a:xfrm>
            <a:off x="1563623" y="2094309"/>
            <a:ext cx="9070848" cy="2587752"/>
          </a:xfrm>
          <a:prstGeom prst="rect">
            <a:avLst/>
          </a:prstGeom>
          <a:noFill/>
          <a:ln>
            <a:noFill/>
          </a:ln>
        </p:spPr>
        <p:txBody>
          <a:bodyPr spcFirstLastPara="1" wrap="square" lIns="91425" tIns="45700" rIns="91425" bIns="45700" anchor="ctr" anchorCtr="0">
            <a:noAutofit/>
          </a:bodyPr>
          <a:lstStyle/>
          <a:p>
            <a:pPr marL="0" lvl="0" indent="0" algn="ctr" rtl="0">
              <a:lnSpc>
                <a:spcPct val="83000"/>
              </a:lnSpc>
              <a:spcBef>
                <a:spcPts val="0"/>
              </a:spcBef>
              <a:spcAft>
                <a:spcPts val="0"/>
              </a:spcAft>
              <a:buClr>
                <a:schemeClr val="lt1"/>
              </a:buClr>
              <a:buSzPts val="7200"/>
              <a:buFont typeface="Century Gothic"/>
              <a:buNone/>
            </a:pPr>
            <a:r>
              <a:rPr lang="en-US"/>
              <a:t>COC FUNDING APPLICATION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a:t>Agenda and Objectives</a:t>
            </a:r>
            <a:endParaRPr/>
          </a:p>
        </p:txBody>
      </p:sp>
      <p:sp>
        <p:nvSpPr>
          <p:cNvPr id="157" name="Google Shape;157;p3"/>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D9B247"/>
              </a:buClr>
              <a:buSzPts val="3220"/>
              <a:buNone/>
            </a:pPr>
            <a:r>
              <a:rPr lang="en-US" sz="2800" b="0" i="0" u="none" strike="noStrike" cap="none"/>
              <a:t>By the end of the training you will understand:</a:t>
            </a:r>
            <a:endParaRPr/>
          </a:p>
          <a:p>
            <a:pPr marL="182880" lvl="0" indent="-182880" algn="l" rtl="0">
              <a:lnSpc>
                <a:spcPct val="100000"/>
              </a:lnSpc>
              <a:spcBef>
                <a:spcPts val="1500"/>
              </a:spcBef>
              <a:spcAft>
                <a:spcPts val="0"/>
              </a:spcAft>
              <a:buClr>
                <a:schemeClr val="accent6"/>
              </a:buClr>
              <a:buSzPts val="2800"/>
              <a:buChar char="•"/>
            </a:pPr>
            <a:r>
              <a:rPr lang="en-US" sz="2800" b="0" i="0" u="none" strike="noStrike" cap="none"/>
              <a:t>The CoC interim rule </a:t>
            </a:r>
            <a:endParaRPr/>
          </a:p>
          <a:p>
            <a:pPr marL="182880" lvl="0" indent="-182880" algn="l" rtl="0">
              <a:lnSpc>
                <a:spcPct val="100000"/>
              </a:lnSpc>
              <a:spcBef>
                <a:spcPts val="900"/>
              </a:spcBef>
              <a:spcAft>
                <a:spcPts val="0"/>
              </a:spcAft>
              <a:buClr>
                <a:schemeClr val="accent6"/>
              </a:buClr>
              <a:buSzPts val="2800"/>
              <a:buChar char="•"/>
            </a:pPr>
            <a:r>
              <a:rPr lang="en-US" sz="2800" b="0" i="0" u="none" strike="noStrike" cap="none"/>
              <a:t>Requirements of a CoC Board</a:t>
            </a:r>
            <a:endParaRPr/>
          </a:p>
          <a:p>
            <a:pPr marL="182880" lvl="0" indent="-182880" algn="l" rtl="0">
              <a:lnSpc>
                <a:spcPct val="100000"/>
              </a:lnSpc>
              <a:spcBef>
                <a:spcPts val="900"/>
              </a:spcBef>
              <a:spcAft>
                <a:spcPts val="0"/>
              </a:spcAft>
              <a:buClr>
                <a:schemeClr val="accent6"/>
              </a:buClr>
              <a:buSzPts val="2800"/>
              <a:buChar char="•"/>
            </a:pPr>
            <a:r>
              <a:rPr lang="en-US" sz="2800" b="0" i="0" u="none" strike="noStrike" cap="none"/>
              <a:t>Requirements of a CoC - Programs</a:t>
            </a:r>
            <a:r>
              <a:rPr lang="en-US" sz="2800"/>
              <a:t>, </a:t>
            </a:r>
            <a:r>
              <a:rPr lang="en-US" sz="2800" b="0" i="0" u="none" strike="noStrike" cap="none"/>
              <a:t>Planning, Data Management, &amp; Fund</a:t>
            </a:r>
            <a:r>
              <a:rPr lang="en-US" sz="2800"/>
              <a:t>ing </a:t>
            </a:r>
            <a:endParaRPr/>
          </a:p>
          <a:p>
            <a:pPr marL="182880" lvl="0" indent="-182880" algn="l" rtl="0">
              <a:lnSpc>
                <a:spcPct val="100000"/>
              </a:lnSpc>
              <a:spcBef>
                <a:spcPts val="900"/>
              </a:spcBef>
              <a:spcAft>
                <a:spcPts val="0"/>
              </a:spcAft>
              <a:buClr>
                <a:schemeClr val="accent6"/>
              </a:buClr>
              <a:buSzPts val="2800"/>
              <a:buChar char="•"/>
            </a:pPr>
            <a:r>
              <a:rPr lang="en-US" sz="2800"/>
              <a:t>CoC requirements for Consultation and Collaboration</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34"/>
          <p:cNvSpPr txBox="1">
            <a:spLocks noGrp="1"/>
          </p:cNvSpPr>
          <p:nvPr>
            <p:ph type="title"/>
          </p:nvPr>
        </p:nvSpPr>
        <p:spPr>
          <a:xfrm>
            <a:off x="482400" y="451925"/>
            <a:ext cx="8507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a:t>CoC Program NOFO</a:t>
            </a:r>
            <a:endParaRPr/>
          </a:p>
        </p:txBody>
      </p:sp>
      <p:sp>
        <p:nvSpPr>
          <p:cNvPr id="409" name="Google Shape;409;p34"/>
          <p:cNvSpPr txBox="1">
            <a:spLocks noGrp="1"/>
          </p:cNvSpPr>
          <p:nvPr>
            <p:ph type="body" idx="1"/>
          </p:nvPr>
        </p:nvSpPr>
        <p:spPr>
          <a:xfrm>
            <a:off x="587000" y="1823525"/>
            <a:ext cx="7079100" cy="4172700"/>
          </a:xfrm>
          <a:prstGeom prst="rect">
            <a:avLst/>
          </a:prstGeom>
          <a:noFill/>
          <a:ln>
            <a:noFill/>
          </a:ln>
        </p:spPr>
        <p:txBody>
          <a:bodyPr spcFirstLastPara="1" wrap="square" lIns="91425" tIns="45700" rIns="91425" bIns="45700" anchor="t" anchorCtr="0">
            <a:normAutofit/>
          </a:bodyPr>
          <a:lstStyle/>
          <a:p>
            <a:pPr marL="182880" lvl="0" indent="-157480" algn="l" rtl="0">
              <a:lnSpc>
                <a:spcPct val="100000"/>
              </a:lnSpc>
              <a:spcBef>
                <a:spcPts val="0"/>
              </a:spcBef>
              <a:spcAft>
                <a:spcPts val="0"/>
              </a:spcAft>
              <a:buSzPts val="2400"/>
              <a:buChar char="•"/>
            </a:pPr>
            <a:r>
              <a:rPr lang="en-US" sz="2400"/>
              <a:t>Each year, HUD makes CoC Program funds available through a Notice of Funding Opportunity (NOFO):</a:t>
            </a:r>
            <a:endParaRPr sz="2400"/>
          </a:p>
          <a:p>
            <a:pPr marL="457200" lvl="1" indent="-182880" algn="l" rtl="0">
              <a:lnSpc>
                <a:spcPct val="100000"/>
              </a:lnSpc>
              <a:spcBef>
                <a:spcPts val="500"/>
              </a:spcBef>
              <a:spcAft>
                <a:spcPts val="0"/>
              </a:spcAft>
              <a:buSzPts val="2400"/>
              <a:buChar char="•"/>
            </a:pPr>
            <a:r>
              <a:rPr lang="en-US" sz="2400"/>
              <a:t>Funding for eligible housing and service projects.</a:t>
            </a:r>
            <a:endParaRPr sz="2400"/>
          </a:p>
          <a:p>
            <a:pPr marL="457200" lvl="1" indent="-182880" algn="l" rtl="0">
              <a:lnSpc>
                <a:spcPct val="100000"/>
              </a:lnSpc>
              <a:spcBef>
                <a:spcPts val="500"/>
              </a:spcBef>
              <a:spcAft>
                <a:spcPts val="0"/>
              </a:spcAft>
              <a:buSzPts val="2400"/>
              <a:buChar char="•"/>
            </a:pPr>
            <a:r>
              <a:rPr lang="en-US" sz="2400"/>
              <a:t>Funding for CoC planning</a:t>
            </a:r>
            <a:endParaRPr sz="2400"/>
          </a:p>
          <a:p>
            <a:pPr marL="182880" lvl="0" indent="-157480" algn="l" rtl="0">
              <a:lnSpc>
                <a:spcPct val="100000"/>
              </a:lnSpc>
              <a:spcBef>
                <a:spcPts val="900"/>
              </a:spcBef>
              <a:spcAft>
                <a:spcPts val="0"/>
              </a:spcAft>
              <a:buSzPts val="2400"/>
              <a:buChar char="•"/>
            </a:pPr>
            <a:r>
              <a:rPr lang="en-US" sz="2400"/>
              <a:t>Collaborative Applicant submits CoC Consolidated Application as part of the competition</a:t>
            </a:r>
            <a:endParaRPr sz="2400"/>
          </a:p>
        </p:txBody>
      </p:sp>
      <p:pic>
        <p:nvPicPr>
          <p:cNvPr id="410" name="Google Shape;410;p34"/>
          <p:cNvPicPr preferRelativeResize="0"/>
          <p:nvPr/>
        </p:nvPicPr>
        <p:blipFill>
          <a:blip r:embed="rId3">
            <a:alphaModFix/>
          </a:blip>
          <a:stretch>
            <a:fillRect/>
          </a:stretch>
        </p:blipFill>
        <p:spPr>
          <a:xfrm>
            <a:off x="8113100" y="2304549"/>
            <a:ext cx="3265701" cy="21472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5"/>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a:t>Application for CoC NOFO Funds</a:t>
            </a:r>
            <a:endParaRPr/>
          </a:p>
        </p:txBody>
      </p:sp>
      <p:sp>
        <p:nvSpPr>
          <p:cNvPr id="416" name="Google Shape;416;p35"/>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en-US" sz="2400"/>
              <a:t>CoC responsibilities:</a:t>
            </a:r>
            <a:endParaRPr/>
          </a:p>
          <a:p>
            <a:pPr marL="640080" lvl="0" indent="-182880" algn="l" rtl="0">
              <a:lnSpc>
                <a:spcPct val="100000"/>
              </a:lnSpc>
              <a:spcBef>
                <a:spcPts val="900"/>
              </a:spcBef>
              <a:spcAft>
                <a:spcPts val="0"/>
              </a:spcAft>
              <a:buSzPts val="2400"/>
              <a:buChar char="•"/>
            </a:pPr>
            <a:r>
              <a:rPr lang="en-US" sz="2400"/>
              <a:t>Set funding priorities</a:t>
            </a:r>
            <a:endParaRPr/>
          </a:p>
          <a:p>
            <a:pPr marL="640080" lvl="0" indent="-182880" algn="l" rtl="0">
              <a:lnSpc>
                <a:spcPct val="100000"/>
              </a:lnSpc>
              <a:spcBef>
                <a:spcPts val="900"/>
              </a:spcBef>
              <a:spcAft>
                <a:spcPts val="0"/>
              </a:spcAft>
              <a:buSzPts val="2400"/>
              <a:buChar char="•"/>
            </a:pPr>
            <a:r>
              <a:rPr lang="en-US" sz="2400"/>
              <a:t>Facilitate collaborative process for development of applications</a:t>
            </a:r>
            <a:endParaRPr/>
          </a:p>
          <a:p>
            <a:pPr marL="640080" lvl="0" indent="-182880" algn="l" rtl="0">
              <a:lnSpc>
                <a:spcPct val="100000"/>
              </a:lnSpc>
              <a:spcBef>
                <a:spcPts val="900"/>
              </a:spcBef>
              <a:spcAft>
                <a:spcPts val="0"/>
              </a:spcAft>
              <a:buSzPts val="2400"/>
              <a:buChar char="•"/>
            </a:pPr>
            <a:r>
              <a:rPr lang="en-US" sz="2400"/>
              <a:t>Approve annual submission of applications</a:t>
            </a:r>
            <a:endParaRPr/>
          </a:p>
          <a:p>
            <a:pPr marL="640080" lvl="0" indent="-182880" algn="l" rtl="0">
              <a:lnSpc>
                <a:spcPct val="100000"/>
              </a:lnSpc>
              <a:spcBef>
                <a:spcPts val="900"/>
              </a:spcBef>
              <a:spcAft>
                <a:spcPts val="0"/>
              </a:spcAft>
              <a:buSzPts val="2400"/>
              <a:buChar char="•"/>
            </a:pPr>
            <a:r>
              <a:rPr lang="en-US" sz="2400"/>
              <a:t>Designate an</a:t>
            </a:r>
            <a:r>
              <a:rPr lang="en-US" sz="2400">
                <a:solidFill>
                  <a:srgbClr val="000000"/>
                </a:solidFill>
              </a:rPr>
              <a:t> </a:t>
            </a:r>
            <a:r>
              <a:rPr lang="en-US" sz="2400"/>
              <a:t>eligible applicant as the Collaborative Applicant to apply on the CoC’s behalf</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6"/>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a:t>Collaborative Applicant</a:t>
            </a:r>
            <a:endParaRPr/>
          </a:p>
        </p:txBody>
      </p:sp>
      <p:sp>
        <p:nvSpPr>
          <p:cNvPr id="422" name="Google Shape;422;p36"/>
          <p:cNvSpPr txBox="1">
            <a:spLocks noGrp="1"/>
          </p:cNvSpPr>
          <p:nvPr>
            <p:ph type="body" idx="1"/>
          </p:nvPr>
        </p:nvSpPr>
        <p:spPr>
          <a:xfrm>
            <a:off x="1066800" y="2103120"/>
            <a:ext cx="10058400" cy="3931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3200"/>
              <a:buNone/>
            </a:pPr>
            <a:r>
              <a:rPr lang="en-US" sz="2400"/>
              <a:t>Responsibilities of the collaborative applicant:</a:t>
            </a:r>
            <a:endParaRPr sz="2400"/>
          </a:p>
          <a:p>
            <a:pPr marL="640080" lvl="0" indent="-152400" algn="l" rtl="0">
              <a:lnSpc>
                <a:spcPct val="100000"/>
              </a:lnSpc>
              <a:spcBef>
                <a:spcPts val="900"/>
              </a:spcBef>
              <a:spcAft>
                <a:spcPts val="0"/>
              </a:spcAft>
              <a:buSzPts val="2400"/>
              <a:buChar char="•"/>
            </a:pPr>
            <a:r>
              <a:rPr lang="en-US" sz="2400"/>
              <a:t>Prepares and submit the collaborative application to HUD</a:t>
            </a:r>
            <a:endParaRPr sz="2400"/>
          </a:p>
          <a:p>
            <a:pPr marL="640080" lvl="0" indent="-152400" algn="l" rtl="0">
              <a:lnSpc>
                <a:spcPct val="100000"/>
              </a:lnSpc>
              <a:spcBef>
                <a:spcPts val="900"/>
              </a:spcBef>
              <a:spcAft>
                <a:spcPts val="0"/>
              </a:spcAft>
              <a:buSzPts val="2400"/>
              <a:buChar char="•"/>
            </a:pPr>
            <a:r>
              <a:rPr lang="en-US" sz="2400"/>
              <a:t>Applies for the planning grant on behalf of the CoC</a:t>
            </a:r>
            <a:endParaRPr sz="2400"/>
          </a:p>
          <a:p>
            <a:pPr marL="640080" lvl="0" indent="-152400" algn="l" rtl="0">
              <a:lnSpc>
                <a:spcPct val="100000"/>
              </a:lnSpc>
              <a:spcBef>
                <a:spcPts val="900"/>
              </a:spcBef>
              <a:spcAft>
                <a:spcPts val="0"/>
              </a:spcAft>
              <a:buSzPts val="2400"/>
              <a:buChar char="•"/>
            </a:pPr>
            <a:r>
              <a:rPr lang="en-US" sz="2400"/>
              <a:t>Participates in the development of the governance charter</a:t>
            </a:r>
            <a:endParaRPr/>
          </a:p>
        </p:txBody>
      </p:sp>
      <p:sp>
        <p:nvSpPr>
          <p:cNvPr id="423" name="Google Shape;423;p36"/>
          <p:cNvSpPr txBox="1"/>
          <p:nvPr/>
        </p:nvSpPr>
        <p:spPr>
          <a:xfrm>
            <a:off x="3047301" y="3246431"/>
            <a:ext cx="60946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lt1"/>
                </a:solidFill>
                <a:latin typeface="Century Gothic"/>
                <a:ea typeface="Century Gothic"/>
                <a:cs typeface="Century Gothic"/>
                <a:sym typeface="Century Gothic"/>
              </a:rPr>
              <a:t> </a:t>
            </a: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7"/>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EFEFE"/>
              </a:buClr>
              <a:buSzPct val="100000"/>
              <a:buFont typeface="Century Gothic"/>
              <a:buNone/>
            </a:pPr>
            <a:r>
              <a:rPr lang="en-US"/>
              <a:t>COLLABORATIVE APPLICANT’S RELATIONSHIP TO THE COC</a:t>
            </a:r>
            <a:endParaRPr/>
          </a:p>
        </p:txBody>
      </p:sp>
      <p:sp>
        <p:nvSpPr>
          <p:cNvPr id="429" name="Google Shape;429;p37"/>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p>
            <a:pPr marL="182880" lvl="0" indent="-220980" algn="l" rtl="0">
              <a:lnSpc>
                <a:spcPct val="100000"/>
              </a:lnSpc>
              <a:spcBef>
                <a:spcPts val="0"/>
              </a:spcBef>
              <a:spcAft>
                <a:spcPts val="0"/>
              </a:spcAft>
              <a:buSzPts val="2400"/>
              <a:buChar char="•"/>
            </a:pPr>
            <a:r>
              <a:rPr lang="en-US" sz="2400"/>
              <a:t>Acts on behalf of the CoC when applying to HUD for grants</a:t>
            </a:r>
            <a:endParaRPr sz="2400"/>
          </a:p>
          <a:p>
            <a:pPr marL="182880" lvl="0" indent="-220980" algn="l" rtl="0">
              <a:lnSpc>
                <a:spcPct val="100000"/>
              </a:lnSpc>
              <a:spcBef>
                <a:spcPts val="900"/>
              </a:spcBef>
              <a:spcAft>
                <a:spcPts val="0"/>
              </a:spcAft>
              <a:buSzPts val="2400"/>
              <a:buChar char="•"/>
            </a:pPr>
            <a:r>
              <a:rPr lang="en-US" sz="2400"/>
              <a:t>All application activities and preparation may be conducted by staff of the CoC or the CA</a:t>
            </a:r>
            <a:endParaRPr sz="2400"/>
          </a:p>
          <a:p>
            <a:pPr marL="182880" lvl="0" indent="-220980" algn="l" rtl="0">
              <a:lnSpc>
                <a:spcPct val="100000"/>
              </a:lnSpc>
              <a:spcBef>
                <a:spcPts val="900"/>
              </a:spcBef>
              <a:spcAft>
                <a:spcPts val="0"/>
              </a:spcAft>
              <a:buSzPts val="2400"/>
              <a:buChar char="•"/>
            </a:pPr>
            <a:r>
              <a:rPr lang="en-US" sz="2400"/>
              <a:t>All responsibilities assigned to the Collaborative Applicant must be documented in the CoC’s Governance Charter</a:t>
            </a:r>
            <a:endParaRPr sz="2400"/>
          </a:p>
          <a:p>
            <a:pPr marL="182880" lvl="0" indent="-220980" algn="l" rtl="0">
              <a:lnSpc>
                <a:spcPct val="100000"/>
              </a:lnSpc>
              <a:spcBef>
                <a:spcPts val="900"/>
              </a:spcBef>
              <a:spcAft>
                <a:spcPts val="0"/>
              </a:spcAft>
              <a:buSzPts val="2400"/>
              <a:buChar char="•"/>
            </a:pPr>
            <a:r>
              <a:rPr lang="en-US" sz="2400"/>
              <a:t>Coc must approve before the entire consolidated application is submitted by the Collaborative Applicant</a:t>
            </a:r>
            <a:endParaRPr sz="2400"/>
          </a:p>
          <a:p>
            <a:pPr marL="182880" lvl="0" indent="-220980" algn="l" rtl="0">
              <a:lnSpc>
                <a:spcPct val="100000"/>
              </a:lnSpc>
              <a:spcBef>
                <a:spcPts val="900"/>
              </a:spcBef>
              <a:spcAft>
                <a:spcPts val="0"/>
              </a:spcAft>
              <a:buSzPts val="2400"/>
              <a:buChar char="•"/>
            </a:pPr>
            <a:r>
              <a:rPr lang="en-US" sz="2400"/>
              <a:t>The CoC retains its duties related to planning and prioritizing need</a:t>
            </a:r>
            <a:endParaRPr sz="2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38"/>
          <p:cNvSpPr txBox="1">
            <a:spLocks noGrp="1"/>
          </p:cNvSpPr>
          <p:nvPr>
            <p:ph type="title"/>
          </p:nvPr>
        </p:nvSpPr>
        <p:spPr>
          <a:xfrm>
            <a:off x="1066800" y="3503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a:t>Rating and Ranking Process</a:t>
            </a:r>
            <a:endParaRPr/>
          </a:p>
        </p:txBody>
      </p:sp>
      <p:sp>
        <p:nvSpPr>
          <p:cNvPr id="435" name="Google Shape;435;p38"/>
          <p:cNvSpPr txBox="1">
            <a:spLocks noGrp="1"/>
          </p:cNvSpPr>
          <p:nvPr>
            <p:ph type="body" idx="1"/>
          </p:nvPr>
        </p:nvSpPr>
        <p:spPr>
          <a:xfrm>
            <a:off x="499600" y="1570325"/>
            <a:ext cx="9229200" cy="4360200"/>
          </a:xfrm>
          <a:prstGeom prst="rect">
            <a:avLst/>
          </a:prstGeom>
          <a:noFill/>
          <a:ln>
            <a:noFill/>
          </a:ln>
        </p:spPr>
        <p:txBody>
          <a:bodyPr spcFirstLastPara="1" wrap="square" lIns="91425" tIns="45700" rIns="91425" bIns="45700" anchor="t" anchorCtr="0">
            <a:normAutofit fontScale="92500"/>
          </a:bodyPr>
          <a:lstStyle/>
          <a:p>
            <a:pPr marL="182880" lvl="0" indent="-220980" algn="l" rtl="0">
              <a:spcBef>
                <a:spcPts val="0"/>
              </a:spcBef>
              <a:spcAft>
                <a:spcPts val="0"/>
              </a:spcAft>
              <a:buSzPts val="2400"/>
              <a:buChar char="•"/>
            </a:pPr>
            <a:r>
              <a:rPr lang="en-US" sz="2400"/>
              <a:t>Project applications submitted to the CoC as part of the CoC Consolidated Application must be reviewed and either accepted and ranked, approved, or rejected by the CoC.</a:t>
            </a:r>
            <a:endParaRPr sz="2400"/>
          </a:p>
          <a:p>
            <a:pPr marL="182880" lvl="0" indent="-220980" algn="l" rtl="0">
              <a:spcBef>
                <a:spcPts val="0"/>
              </a:spcBef>
              <a:spcAft>
                <a:spcPts val="0"/>
              </a:spcAft>
              <a:buClr>
                <a:srgbClr val="FEFEFE"/>
              </a:buClr>
              <a:buSzPts val="2400"/>
              <a:buFont typeface="Century Gothic"/>
              <a:buChar char="•"/>
            </a:pPr>
            <a:r>
              <a:rPr lang="en-US" sz="2400">
                <a:solidFill>
                  <a:srgbClr val="FEFEFE"/>
                </a:solidFill>
              </a:rPr>
              <a:t>CoCs use objective, performance-based scoring criteria and selection priorities that are approved by the CoC to determine the extent to which each project addresses HUD's policy priorities</a:t>
            </a:r>
            <a:endParaRPr sz="2400">
              <a:solidFill>
                <a:srgbClr val="FEFEFE"/>
              </a:solidFill>
            </a:endParaRPr>
          </a:p>
          <a:p>
            <a:pPr marL="182880" lvl="0" indent="-220980" algn="l" rtl="0">
              <a:spcBef>
                <a:spcPts val="0"/>
              </a:spcBef>
              <a:spcAft>
                <a:spcPts val="0"/>
              </a:spcAft>
              <a:buClr>
                <a:srgbClr val="FEFEFE"/>
              </a:buClr>
              <a:buSzPts val="2400"/>
              <a:buFont typeface="Century Gothic"/>
              <a:buChar char="•"/>
            </a:pPr>
            <a:r>
              <a:rPr lang="en-US" sz="2400">
                <a:solidFill>
                  <a:srgbClr val="FEFEFE"/>
                </a:solidFill>
              </a:rPr>
              <a:t>CoCs can reallocate funds to new projects whenever reallocation would improve outcomes and reduce homelessness</a:t>
            </a:r>
            <a:endParaRPr sz="2400">
              <a:solidFill>
                <a:srgbClr val="FEFEFE"/>
              </a:solidFill>
            </a:endParaRPr>
          </a:p>
          <a:p>
            <a:pPr marL="182880" lvl="0" indent="-220980" algn="l" rtl="0">
              <a:spcBef>
                <a:spcPts val="0"/>
              </a:spcBef>
              <a:spcAft>
                <a:spcPts val="0"/>
              </a:spcAft>
              <a:buClr>
                <a:srgbClr val="FEFEFE"/>
              </a:buClr>
              <a:buSzPts val="2400"/>
              <a:buChar char="•"/>
            </a:pPr>
            <a:r>
              <a:rPr lang="en-US" sz="2400">
                <a:solidFill>
                  <a:srgbClr val="FEFEFE"/>
                </a:solidFill>
              </a:rPr>
              <a:t>CoCs must publicly post the written procedures that describe the project-level review and ranking process </a:t>
            </a:r>
            <a:endParaRPr sz="2400">
              <a:solidFill>
                <a:srgbClr val="FEFEFE"/>
              </a:solidFill>
            </a:endParaRPr>
          </a:p>
        </p:txBody>
      </p:sp>
      <p:pic>
        <p:nvPicPr>
          <p:cNvPr id="436" name="Google Shape;436;p38"/>
          <p:cNvPicPr preferRelativeResize="0"/>
          <p:nvPr/>
        </p:nvPicPr>
        <p:blipFill>
          <a:blip r:embed="rId3">
            <a:alphaModFix/>
          </a:blip>
          <a:stretch>
            <a:fillRect/>
          </a:stretch>
        </p:blipFill>
        <p:spPr>
          <a:xfrm>
            <a:off x="9421125" y="4132550"/>
            <a:ext cx="2267075" cy="22489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g131ab0bbcc1_0_51"/>
          <p:cNvSpPr txBox="1">
            <a:spLocks noGrp="1"/>
          </p:cNvSpPr>
          <p:nvPr>
            <p:ph type="title"/>
          </p:nvPr>
        </p:nvSpPr>
        <p:spPr>
          <a:xfrm>
            <a:off x="1066800" y="642594"/>
            <a:ext cx="10058400" cy="1371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Questions?</a:t>
            </a:r>
            <a:endParaRPr/>
          </a:p>
        </p:txBody>
      </p:sp>
      <p:sp>
        <p:nvSpPr>
          <p:cNvPr id="442" name="Google Shape;442;g131ab0bbcc1_0_51"/>
          <p:cNvSpPr txBox="1">
            <a:spLocks noGrp="1"/>
          </p:cNvSpPr>
          <p:nvPr>
            <p:ph type="body" idx="1"/>
          </p:nvPr>
        </p:nvSpPr>
        <p:spPr>
          <a:xfrm>
            <a:off x="1066800" y="2103120"/>
            <a:ext cx="10058400" cy="3931800"/>
          </a:xfrm>
          <a:prstGeom prst="rect">
            <a:avLst/>
          </a:prstGeom>
        </p:spPr>
        <p:txBody>
          <a:bodyPr spcFirstLastPara="1" wrap="square" lIns="91425" tIns="45700" rIns="91425" bIns="45700" anchor="t" anchorCtr="0">
            <a:normAutofit/>
          </a:bodyPr>
          <a:lstStyle/>
          <a:p>
            <a:pPr marL="0" lvl="0" indent="0" algn="l" rtl="0">
              <a:spcBef>
                <a:spcPts val="900"/>
              </a:spcBef>
              <a:spcAft>
                <a:spcPts val="0"/>
              </a:spcAft>
              <a:buNone/>
            </a:pPr>
            <a:endParaRPr/>
          </a:p>
        </p:txBody>
      </p:sp>
      <p:pic>
        <p:nvPicPr>
          <p:cNvPr id="443" name="Google Shape;443;g131ab0bbcc1_0_51"/>
          <p:cNvPicPr preferRelativeResize="0"/>
          <p:nvPr/>
        </p:nvPicPr>
        <p:blipFill>
          <a:blip r:embed="rId3">
            <a:alphaModFix/>
          </a:blip>
          <a:stretch>
            <a:fillRect/>
          </a:stretch>
        </p:blipFill>
        <p:spPr>
          <a:xfrm>
            <a:off x="3772500" y="2350400"/>
            <a:ext cx="4930305" cy="34372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g13245ffc8a1_1_52"/>
          <p:cNvSpPr txBox="1">
            <a:spLocks noGrp="1"/>
          </p:cNvSpPr>
          <p:nvPr>
            <p:ph type="title"/>
          </p:nvPr>
        </p:nvSpPr>
        <p:spPr>
          <a:xfrm>
            <a:off x="361325" y="642600"/>
            <a:ext cx="11430000" cy="13716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Training #2: CoC Roles and Responsibilities</a:t>
            </a:r>
            <a:endParaRPr/>
          </a:p>
        </p:txBody>
      </p:sp>
      <p:sp>
        <p:nvSpPr>
          <p:cNvPr id="449" name="Google Shape;449;g13245ffc8a1_1_52"/>
          <p:cNvSpPr txBox="1">
            <a:spLocks noGrp="1"/>
          </p:cNvSpPr>
          <p:nvPr>
            <p:ph type="body" idx="1"/>
          </p:nvPr>
        </p:nvSpPr>
        <p:spPr>
          <a:xfrm>
            <a:off x="1066800" y="2103120"/>
            <a:ext cx="10058400" cy="3931800"/>
          </a:xfrm>
          <a:prstGeom prst="rect">
            <a:avLst/>
          </a:prstGeom>
        </p:spPr>
        <p:txBody>
          <a:bodyPr spcFirstLastPara="1" wrap="square" lIns="91425" tIns="45700" rIns="91425" bIns="45700" anchor="t" anchorCtr="0">
            <a:normAutofit fontScale="92500" lnSpcReduction="20000"/>
          </a:bodyPr>
          <a:lstStyle/>
          <a:p>
            <a:pPr marL="0" lvl="0" indent="0" algn="l" rtl="0">
              <a:lnSpc>
                <a:spcPct val="115000"/>
              </a:lnSpc>
              <a:spcBef>
                <a:spcPts val="1200"/>
              </a:spcBef>
              <a:spcAft>
                <a:spcPts val="0"/>
              </a:spcAft>
              <a:buClr>
                <a:schemeClr val="dk1"/>
              </a:buClr>
              <a:buSzPct val="45833"/>
              <a:buFont typeface="Arial"/>
              <a:buNone/>
            </a:pPr>
            <a:r>
              <a:rPr lang="en-US" sz="2400">
                <a:solidFill>
                  <a:srgbClr val="FEFEFE"/>
                </a:solidFill>
              </a:rPr>
              <a:t>Wednesday, June 15 from 3:30pm – 5:00pm ET</a:t>
            </a:r>
            <a:endParaRPr sz="2400">
              <a:solidFill>
                <a:srgbClr val="FEFEFE"/>
              </a:solidFill>
            </a:endParaRPr>
          </a:p>
          <a:p>
            <a:pPr marL="0" lvl="0" indent="0" algn="l" rtl="0">
              <a:lnSpc>
                <a:spcPct val="115000"/>
              </a:lnSpc>
              <a:spcBef>
                <a:spcPts val="1200"/>
              </a:spcBef>
              <a:spcAft>
                <a:spcPts val="0"/>
              </a:spcAft>
              <a:buClr>
                <a:schemeClr val="dk1"/>
              </a:buClr>
              <a:buSzPct val="45833"/>
              <a:buFont typeface="Arial"/>
              <a:buNone/>
            </a:pPr>
            <a:r>
              <a:rPr lang="en-US" sz="2400" u="sng">
                <a:solidFill>
                  <a:srgbClr val="FEFEFE"/>
                </a:solidFill>
                <a:hlinkClick r:id="rId3">
                  <a:extLst>
                    <a:ext uri="{A12FA001-AC4F-418D-AE19-62706E023703}">
                      <ahyp:hlinkClr xmlns:ahyp="http://schemas.microsoft.com/office/drawing/2018/hyperlinkcolor" val="tx"/>
                    </a:ext>
                  </a:extLst>
                </a:hlinkClick>
              </a:rPr>
              <a:t>https://abtassociates.webex.com/abtassociates/j.php?RGID=r81c7a56177006abbc99f4fda428591ba</a:t>
            </a:r>
            <a:endParaRPr sz="2400" u="sng">
              <a:solidFill>
                <a:srgbClr val="FEFEFE"/>
              </a:solidFill>
            </a:endParaRPr>
          </a:p>
          <a:p>
            <a:pPr marL="0" lvl="0" indent="0" algn="l" rtl="0">
              <a:spcBef>
                <a:spcPts val="1200"/>
              </a:spcBef>
              <a:spcAft>
                <a:spcPts val="0"/>
              </a:spcAft>
              <a:buNone/>
            </a:pPr>
            <a:endParaRPr sz="2400">
              <a:solidFill>
                <a:srgbClr val="FEFEFE"/>
              </a:solidFill>
            </a:endParaRPr>
          </a:p>
          <a:p>
            <a:pPr marL="0" lvl="0" indent="0" algn="l" rtl="0">
              <a:spcBef>
                <a:spcPts val="900"/>
              </a:spcBef>
              <a:spcAft>
                <a:spcPts val="0"/>
              </a:spcAft>
              <a:buNone/>
            </a:pPr>
            <a:r>
              <a:rPr lang="en-US" sz="2400">
                <a:solidFill>
                  <a:srgbClr val="FEFEFE"/>
                </a:solidFill>
              </a:rPr>
              <a:t>OR</a:t>
            </a:r>
            <a:endParaRPr sz="2400">
              <a:solidFill>
                <a:srgbClr val="FEFEFE"/>
              </a:solidFill>
            </a:endParaRPr>
          </a:p>
          <a:p>
            <a:pPr marL="0" lvl="0" indent="0" algn="l" rtl="0">
              <a:spcBef>
                <a:spcPts val="900"/>
              </a:spcBef>
              <a:spcAft>
                <a:spcPts val="0"/>
              </a:spcAft>
              <a:buNone/>
            </a:pPr>
            <a:endParaRPr sz="2400">
              <a:solidFill>
                <a:srgbClr val="FEFEFE"/>
              </a:solidFill>
            </a:endParaRPr>
          </a:p>
          <a:p>
            <a:pPr marL="0" lvl="0" indent="0" algn="l" rtl="0">
              <a:lnSpc>
                <a:spcPct val="115000"/>
              </a:lnSpc>
              <a:spcBef>
                <a:spcPts val="1200"/>
              </a:spcBef>
              <a:spcAft>
                <a:spcPts val="0"/>
              </a:spcAft>
              <a:buClr>
                <a:schemeClr val="dk1"/>
              </a:buClr>
              <a:buSzPct val="45833"/>
              <a:buFont typeface="Arial"/>
              <a:buNone/>
            </a:pPr>
            <a:r>
              <a:rPr lang="en-US" sz="2400">
                <a:solidFill>
                  <a:srgbClr val="FEFEFE"/>
                </a:solidFill>
              </a:rPr>
              <a:t>Thursday, June 16 from 10:00am – 11:30am ET</a:t>
            </a:r>
            <a:endParaRPr sz="2400">
              <a:solidFill>
                <a:srgbClr val="FEFEFE"/>
              </a:solidFill>
            </a:endParaRPr>
          </a:p>
          <a:p>
            <a:pPr marL="0" lvl="0" indent="0" algn="l" rtl="0">
              <a:lnSpc>
                <a:spcPct val="115000"/>
              </a:lnSpc>
              <a:spcBef>
                <a:spcPts val="1200"/>
              </a:spcBef>
              <a:spcAft>
                <a:spcPts val="0"/>
              </a:spcAft>
              <a:buClr>
                <a:schemeClr val="dk1"/>
              </a:buClr>
              <a:buSzPct val="45833"/>
              <a:buFont typeface="Arial"/>
              <a:buNone/>
            </a:pPr>
            <a:r>
              <a:rPr lang="en-US" sz="2400" u="sng">
                <a:solidFill>
                  <a:srgbClr val="FEFEFE"/>
                </a:solidFill>
                <a:hlinkClick r:id="rId4">
                  <a:extLst>
                    <a:ext uri="{A12FA001-AC4F-418D-AE19-62706E023703}">
                      <ahyp:hlinkClr xmlns:ahyp="http://schemas.microsoft.com/office/drawing/2018/hyperlinkcolor" val="tx"/>
                    </a:ext>
                  </a:extLst>
                </a:hlinkClick>
              </a:rPr>
              <a:t>https://abtassociates.webex.com/abtassociates/j.php?RGID=r01b9dc3dada7b1dc99b1e4e9f5617cd0</a:t>
            </a:r>
            <a:endParaRPr sz="2400" u="sng">
              <a:solidFill>
                <a:srgbClr val="FEFEFE"/>
              </a:solidFill>
            </a:endParaRPr>
          </a:p>
          <a:p>
            <a:pPr marL="0" lvl="0" indent="0" algn="l" rtl="0">
              <a:spcBef>
                <a:spcPts val="1200"/>
              </a:spcBef>
              <a:spcAft>
                <a:spcPts val="0"/>
              </a:spcAft>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g131ab0bbcc1_0_57"/>
          <p:cNvSpPr txBox="1">
            <a:spLocks noGrp="1"/>
          </p:cNvSpPr>
          <p:nvPr>
            <p:ph type="title"/>
          </p:nvPr>
        </p:nvSpPr>
        <p:spPr>
          <a:xfrm>
            <a:off x="1066800" y="642594"/>
            <a:ext cx="10058400" cy="1371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455" name="Google Shape;455;g131ab0bbcc1_0_57"/>
          <p:cNvSpPr txBox="1">
            <a:spLocks noGrp="1"/>
          </p:cNvSpPr>
          <p:nvPr>
            <p:ph type="body" idx="1"/>
          </p:nvPr>
        </p:nvSpPr>
        <p:spPr>
          <a:xfrm>
            <a:off x="1066800" y="2103120"/>
            <a:ext cx="10058400" cy="3931800"/>
          </a:xfrm>
          <a:prstGeom prst="rect">
            <a:avLst/>
          </a:prstGeom>
        </p:spPr>
        <p:txBody>
          <a:bodyPr spcFirstLastPara="1" wrap="square" lIns="91425" tIns="45700" rIns="91425" bIns="45700" anchor="t" anchorCtr="0">
            <a:normAutofit/>
          </a:bodyPr>
          <a:lstStyle/>
          <a:p>
            <a:pPr marL="0" lvl="0" indent="0" algn="l" rtl="0">
              <a:spcBef>
                <a:spcPts val="900"/>
              </a:spcBef>
              <a:spcAft>
                <a:spcPts val="0"/>
              </a:spcAft>
              <a:buNone/>
            </a:pPr>
            <a:endParaRPr/>
          </a:p>
        </p:txBody>
      </p:sp>
      <p:pic>
        <p:nvPicPr>
          <p:cNvPr id="456" name="Google Shape;456;g131ab0bbcc1_0_57"/>
          <p:cNvPicPr preferRelativeResize="0"/>
          <p:nvPr/>
        </p:nvPicPr>
        <p:blipFill>
          <a:blip r:embed="rId3">
            <a:alphaModFix/>
          </a:blip>
          <a:stretch>
            <a:fillRect/>
          </a:stretch>
        </p:blipFill>
        <p:spPr>
          <a:xfrm>
            <a:off x="1796500" y="391538"/>
            <a:ext cx="9152600" cy="6074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4"/>
          <p:cNvSpPr txBox="1">
            <a:spLocks noGrp="1"/>
          </p:cNvSpPr>
          <p:nvPr>
            <p:ph type="title"/>
          </p:nvPr>
        </p:nvSpPr>
        <p:spPr>
          <a:xfrm>
            <a:off x="1563623" y="2094309"/>
            <a:ext cx="9070848" cy="2587752"/>
          </a:xfrm>
          <a:prstGeom prst="rect">
            <a:avLst/>
          </a:prstGeom>
          <a:noFill/>
          <a:ln>
            <a:noFill/>
          </a:ln>
        </p:spPr>
        <p:txBody>
          <a:bodyPr spcFirstLastPara="1" wrap="square" lIns="91425" tIns="45700" rIns="91425" bIns="45700" anchor="ctr" anchorCtr="0">
            <a:noAutofit/>
          </a:bodyPr>
          <a:lstStyle/>
          <a:p>
            <a:pPr marL="0" lvl="0" indent="0" algn="ctr" rtl="0">
              <a:lnSpc>
                <a:spcPct val="83000"/>
              </a:lnSpc>
              <a:spcBef>
                <a:spcPts val="0"/>
              </a:spcBef>
              <a:spcAft>
                <a:spcPts val="0"/>
              </a:spcAft>
              <a:buClr>
                <a:schemeClr val="lt1"/>
              </a:buClr>
              <a:buSzPts val="7200"/>
              <a:buFont typeface="Century Gothic"/>
              <a:buNone/>
            </a:pPr>
            <a:r>
              <a:rPr lang="en-US"/>
              <a:t>CONTEXT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13245ffc8a1_1_31"/>
          <p:cNvSpPr txBox="1">
            <a:spLocks noGrp="1"/>
          </p:cNvSpPr>
          <p:nvPr>
            <p:ph type="title"/>
          </p:nvPr>
        </p:nvSpPr>
        <p:spPr>
          <a:xfrm>
            <a:off x="1066800" y="642594"/>
            <a:ext cx="10058400" cy="1371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Poll</a:t>
            </a:r>
            <a:endParaRPr dirty="0"/>
          </a:p>
        </p:txBody>
      </p:sp>
      <p:sp>
        <p:nvSpPr>
          <p:cNvPr id="168" name="Google Shape;168;g13245ffc8a1_1_31"/>
          <p:cNvSpPr txBox="1">
            <a:spLocks noGrp="1"/>
          </p:cNvSpPr>
          <p:nvPr>
            <p:ph type="body" idx="1"/>
          </p:nvPr>
        </p:nvSpPr>
        <p:spPr>
          <a:xfrm>
            <a:off x="1066800" y="1828120"/>
            <a:ext cx="10058400" cy="3931800"/>
          </a:xfrm>
          <a:prstGeom prst="rect">
            <a:avLst/>
          </a:prstGeom>
        </p:spPr>
        <p:txBody>
          <a:bodyPr spcFirstLastPara="1" wrap="square" lIns="91425" tIns="45700" rIns="91425" bIns="45700" anchor="t" anchorCtr="0">
            <a:noAutofit/>
          </a:bodyPr>
          <a:lstStyle/>
          <a:p>
            <a:pPr marL="0" lvl="0" indent="0" algn="l" rtl="0">
              <a:spcBef>
                <a:spcPts val="900"/>
              </a:spcBef>
              <a:spcAft>
                <a:spcPts val="0"/>
              </a:spcAft>
              <a:buNone/>
            </a:pPr>
            <a:r>
              <a:rPr lang="en-US" sz="2400" dirty="0"/>
              <a:t>What is your role in the CoC?  Select all that applies.</a:t>
            </a:r>
            <a:endParaRPr sz="2400" dirty="0"/>
          </a:p>
          <a:p>
            <a:pPr marL="0" lvl="0" indent="0" algn="l" rtl="0">
              <a:spcBef>
                <a:spcPts val="900"/>
              </a:spcBef>
              <a:spcAft>
                <a:spcPts val="0"/>
              </a:spcAft>
              <a:buNone/>
            </a:pPr>
            <a:endParaRPr sz="2400" dirty="0"/>
          </a:p>
          <a:p>
            <a:pPr marL="0" lvl="0" indent="0" algn="l" rtl="0">
              <a:spcBef>
                <a:spcPts val="900"/>
              </a:spcBef>
              <a:spcAft>
                <a:spcPts val="0"/>
              </a:spcAft>
              <a:buNone/>
            </a:pPr>
            <a:r>
              <a:rPr lang="en-US" sz="2400" dirty="0"/>
              <a:t>A.	Collaborative Applicant</a:t>
            </a:r>
            <a:endParaRPr sz="2400" dirty="0"/>
          </a:p>
          <a:p>
            <a:pPr marL="0" lvl="0" indent="0" algn="l" rtl="0">
              <a:spcBef>
                <a:spcPts val="900"/>
              </a:spcBef>
              <a:spcAft>
                <a:spcPts val="0"/>
              </a:spcAft>
              <a:buNone/>
            </a:pPr>
            <a:r>
              <a:rPr lang="en-US" sz="2400" dirty="0"/>
              <a:t>B.	CoC Board member</a:t>
            </a:r>
            <a:endParaRPr sz="2400" dirty="0"/>
          </a:p>
          <a:p>
            <a:pPr marL="0" lvl="0" indent="0" algn="l" rtl="0">
              <a:spcBef>
                <a:spcPts val="900"/>
              </a:spcBef>
              <a:spcAft>
                <a:spcPts val="0"/>
              </a:spcAft>
              <a:buNone/>
            </a:pPr>
            <a:r>
              <a:rPr lang="en-US" sz="2400" dirty="0"/>
              <a:t>C. 	CoC member</a:t>
            </a:r>
            <a:endParaRPr sz="2400" dirty="0"/>
          </a:p>
          <a:p>
            <a:pPr marL="0" lvl="0" indent="0" algn="l" rtl="0">
              <a:spcBef>
                <a:spcPts val="900"/>
              </a:spcBef>
              <a:spcAft>
                <a:spcPts val="0"/>
              </a:spcAft>
              <a:buNone/>
            </a:pPr>
            <a:r>
              <a:rPr lang="en-US" sz="2400" dirty="0"/>
              <a:t>D.	HMIS Lead </a:t>
            </a:r>
            <a:endParaRPr sz="2400" dirty="0"/>
          </a:p>
          <a:p>
            <a:pPr marL="0" lvl="0" indent="0" algn="l" rtl="0">
              <a:spcBef>
                <a:spcPts val="900"/>
              </a:spcBef>
              <a:spcAft>
                <a:spcPts val="0"/>
              </a:spcAft>
              <a:buNone/>
            </a:pPr>
            <a:r>
              <a:rPr lang="en-US" sz="2400" dirty="0"/>
              <a:t>E.	Service Provider agency - CoC Funded</a:t>
            </a:r>
            <a:endParaRPr sz="2400" dirty="0"/>
          </a:p>
          <a:p>
            <a:pPr marL="0" lvl="0" indent="0" algn="l" rtl="0">
              <a:spcBef>
                <a:spcPts val="900"/>
              </a:spcBef>
              <a:spcAft>
                <a:spcPts val="0"/>
              </a:spcAft>
              <a:buNone/>
            </a:pPr>
            <a:r>
              <a:rPr lang="en-US" sz="2400" dirty="0"/>
              <a:t>F. 	Service Provider agency - non-CoC funded</a:t>
            </a:r>
            <a:endParaRPr sz="2400" dirty="0"/>
          </a:p>
          <a:p>
            <a:pPr marL="0" lvl="0" indent="0" algn="l" rtl="0">
              <a:spcBef>
                <a:spcPts val="900"/>
              </a:spcBef>
              <a:spcAft>
                <a:spcPts val="0"/>
              </a:spcAft>
              <a:buNone/>
            </a:pPr>
            <a:r>
              <a:rPr lang="en-US" sz="2400" dirty="0"/>
              <a:t>G.	Other - Please specify in the chat</a:t>
            </a:r>
            <a:endParaRPr sz="2400" dirty="0"/>
          </a:p>
        </p:txBody>
      </p:sp>
      <p:pic>
        <p:nvPicPr>
          <p:cNvPr id="169" name="Google Shape;169;g13245ffc8a1_1_31"/>
          <p:cNvPicPr preferRelativeResize="0"/>
          <p:nvPr/>
        </p:nvPicPr>
        <p:blipFill>
          <a:blip r:embed="rId3">
            <a:alphaModFix/>
          </a:blip>
          <a:stretch>
            <a:fillRect/>
          </a:stretch>
        </p:blipFill>
        <p:spPr>
          <a:xfrm>
            <a:off x="8702375" y="2608262"/>
            <a:ext cx="2715025" cy="2371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13245ffc8a1_1_19"/>
          <p:cNvSpPr txBox="1">
            <a:spLocks noGrp="1"/>
          </p:cNvSpPr>
          <p:nvPr>
            <p:ph type="title"/>
          </p:nvPr>
        </p:nvSpPr>
        <p:spPr>
          <a:xfrm>
            <a:off x="1066800" y="642594"/>
            <a:ext cx="10058400" cy="1371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Poll</a:t>
            </a:r>
            <a:endParaRPr/>
          </a:p>
        </p:txBody>
      </p:sp>
      <p:sp>
        <p:nvSpPr>
          <p:cNvPr id="175" name="Google Shape;175;g13245ffc8a1_1_19"/>
          <p:cNvSpPr txBox="1">
            <a:spLocks noGrp="1"/>
          </p:cNvSpPr>
          <p:nvPr>
            <p:ph type="body" idx="1"/>
          </p:nvPr>
        </p:nvSpPr>
        <p:spPr>
          <a:xfrm>
            <a:off x="1066800" y="2103120"/>
            <a:ext cx="10058400" cy="3931800"/>
          </a:xfrm>
          <a:prstGeom prst="rect">
            <a:avLst/>
          </a:prstGeom>
        </p:spPr>
        <p:txBody>
          <a:bodyPr spcFirstLastPara="1" wrap="square" lIns="91425" tIns="45700" rIns="91425" bIns="45700" anchor="t" anchorCtr="0">
            <a:normAutofit/>
          </a:bodyPr>
          <a:lstStyle/>
          <a:p>
            <a:pPr marL="0" lvl="0" indent="0" algn="l" rtl="0">
              <a:spcBef>
                <a:spcPts val="900"/>
              </a:spcBef>
              <a:spcAft>
                <a:spcPts val="0"/>
              </a:spcAft>
              <a:buNone/>
            </a:pPr>
            <a:r>
              <a:rPr lang="en-US" sz="2400"/>
              <a:t>How much experience do you have with the CoC Program?</a:t>
            </a:r>
            <a:endParaRPr sz="2400"/>
          </a:p>
          <a:p>
            <a:pPr marL="0" lvl="0" indent="0" algn="l" rtl="0">
              <a:spcBef>
                <a:spcPts val="900"/>
              </a:spcBef>
              <a:spcAft>
                <a:spcPts val="0"/>
              </a:spcAft>
              <a:buNone/>
            </a:pPr>
            <a:endParaRPr sz="2400"/>
          </a:p>
          <a:p>
            <a:pPr marL="0" lvl="0" indent="0" algn="l" rtl="0">
              <a:spcBef>
                <a:spcPts val="900"/>
              </a:spcBef>
              <a:spcAft>
                <a:spcPts val="0"/>
              </a:spcAft>
              <a:buNone/>
            </a:pPr>
            <a:r>
              <a:rPr lang="en-US" sz="2400"/>
              <a:t>A.	0 - 1 year</a:t>
            </a:r>
            <a:endParaRPr sz="2400"/>
          </a:p>
          <a:p>
            <a:pPr marL="0" lvl="0" indent="0" algn="l" rtl="0">
              <a:spcBef>
                <a:spcPts val="900"/>
              </a:spcBef>
              <a:spcAft>
                <a:spcPts val="0"/>
              </a:spcAft>
              <a:buNone/>
            </a:pPr>
            <a:r>
              <a:rPr lang="en-US" sz="2400"/>
              <a:t>B. 	1 - 2 years</a:t>
            </a:r>
            <a:endParaRPr sz="2400"/>
          </a:p>
          <a:p>
            <a:pPr marL="0" lvl="0" indent="0" algn="l" rtl="0">
              <a:spcBef>
                <a:spcPts val="900"/>
              </a:spcBef>
              <a:spcAft>
                <a:spcPts val="0"/>
              </a:spcAft>
              <a:buNone/>
            </a:pPr>
            <a:r>
              <a:rPr lang="en-US" sz="2400"/>
              <a:t>C.	 2 - 3 years</a:t>
            </a:r>
            <a:endParaRPr sz="2400"/>
          </a:p>
          <a:p>
            <a:pPr marL="0" lvl="0" indent="0" algn="l" rtl="0">
              <a:spcBef>
                <a:spcPts val="900"/>
              </a:spcBef>
              <a:spcAft>
                <a:spcPts val="0"/>
              </a:spcAft>
              <a:buNone/>
            </a:pPr>
            <a:r>
              <a:rPr lang="en-US" sz="2400"/>
              <a:t>D.	3+ years</a:t>
            </a:r>
            <a:endParaRPr sz="2400"/>
          </a:p>
        </p:txBody>
      </p:sp>
      <p:pic>
        <p:nvPicPr>
          <p:cNvPr id="176" name="Google Shape;176;g13245ffc8a1_1_19"/>
          <p:cNvPicPr preferRelativeResize="0"/>
          <p:nvPr/>
        </p:nvPicPr>
        <p:blipFill>
          <a:blip r:embed="rId3">
            <a:alphaModFix/>
          </a:blip>
          <a:stretch>
            <a:fillRect/>
          </a:stretch>
        </p:blipFill>
        <p:spPr>
          <a:xfrm>
            <a:off x="5640150" y="2883262"/>
            <a:ext cx="2715025" cy="23715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5"/>
          <p:cNvSpPr txBox="1">
            <a:spLocks noGrp="1"/>
          </p:cNvSpPr>
          <p:nvPr>
            <p:ph type="title"/>
          </p:nvPr>
        </p:nvSpPr>
        <p:spPr>
          <a:xfrm>
            <a:off x="674617" y="96019"/>
            <a:ext cx="6051900" cy="13254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Century Gothic"/>
              <a:buNone/>
            </a:pPr>
            <a:r>
              <a:rPr lang="en-US" sz="4000"/>
              <a:t>HUD’s Acronyms</a:t>
            </a:r>
            <a:endParaRPr/>
          </a:p>
        </p:txBody>
      </p:sp>
      <p:sp>
        <p:nvSpPr>
          <p:cNvPr id="182" name="Google Shape;182;p5"/>
          <p:cNvSpPr txBox="1">
            <a:spLocks noGrp="1"/>
          </p:cNvSpPr>
          <p:nvPr>
            <p:ph type="body" idx="1"/>
          </p:nvPr>
        </p:nvSpPr>
        <p:spPr>
          <a:xfrm>
            <a:off x="674625" y="1680025"/>
            <a:ext cx="7301100" cy="4594500"/>
          </a:xfrm>
          <a:prstGeom prst="rect">
            <a:avLst/>
          </a:prstGeom>
          <a:noFill/>
          <a:ln>
            <a:noFill/>
          </a:ln>
        </p:spPr>
        <p:txBody>
          <a:bodyPr spcFirstLastPara="1" wrap="square" lIns="91425" tIns="45700" rIns="91425" bIns="45700" anchor="t" anchorCtr="0">
            <a:normAutofit fontScale="92500" lnSpcReduction="10000"/>
          </a:bodyPr>
          <a:lstStyle/>
          <a:p>
            <a:pPr marL="0" lvl="0" indent="-114300" algn="l" rtl="0">
              <a:lnSpc>
                <a:spcPct val="110000"/>
              </a:lnSpc>
              <a:spcBef>
                <a:spcPts val="0"/>
              </a:spcBef>
              <a:spcAft>
                <a:spcPts val="0"/>
              </a:spcAft>
              <a:buSzPts val="1800"/>
              <a:buFont typeface="Arial"/>
              <a:buChar char="•"/>
            </a:pPr>
            <a:r>
              <a:rPr lang="en-US" sz="1800" dirty="0"/>
              <a:t>Department of Housing and Urban Development- </a:t>
            </a:r>
            <a:r>
              <a:rPr lang="en-US" sz="1800" b="1" dirty="0"/>
              <a:t>HUD</a:t>
            </a:r>
            <a:endParaRPr sz="1800" dirty="0"/>
          </a:p>
          <a:p>
            <a:pPr marL="0" lvl="0" indent="-114300" algn="l" rtl="0">
              <a:lnSpc>
                <a:spcPct val="110000"/>
              </a:lnSpc>
              <a:spcBef>
                <a:spcPts val="800"/>
              </a:spcBef>
              <a:spcAft>
                <a:spcPts val="0"/>
              </a:spcAft>
              <a:buSzPts val="1800"/>
              <a:buFont typeface="Arial"/>
              <a:buChar char="•"/>
            </a:pPr>
            <a:r>
              <a:rPr lang="en-US" sz="1800" dirty="0"/>
              <a:t>Homeless Emergency Assistance and Rapid Transition to Housing Act- </a:t>
            </a:r>
            <a:r>
              <a:rPr lang="en-US" sz="1800" b="1" dirty="0"/>
              <a:t>HEARTH </a:t>
            </a:r>
            <a:r>
              <a:rPr lang="en-US" sz="1800" dirty="0"/>
              <a:t>Act</a:t>
            </a:r>
            <a:endParaRPr sz="1800" dirty="0"/>
          </a:p>
          <a:p>
            <a:pPr marL="0" lvl="0" indent="-114300" algn="l" rtl="0">
              <a:lnSpc>
                <a:spcPct val="110000"/>
              </a:lnSpc>
              <a:spcBef>
                <a:spcPts val="800"/>
              </a:spcBef>
              <a:spcAft>
                <a:spcPts val="0"/>
              </a:spcAft>
              <a:buSzPts val="1800"/>
              <a:buFont typeface="Arial"/>
              <a:buChar char="•"/>
            </a:pPr>
            <a:r>
              <a:rPr lang="en-US" sz="1800" dirty="0"/>
              <a:t>Continuum of Care- </a:t>
            </a:r>
            <a:r>
              <a:rPr lang="en-US" sz="1800" b="1" dirty="0"/>
              <a:t>CoC</a:t>
            </a:r>
            <a:endParaRPr sz="1800" dirty="0"/>
          </a:p>
          <a:p>
            <a:pPr marL="0" lvl="0" indent="-114300" algn="l" rtl="0">
              <a:lnSpc>
                <a:spcPct val="110000"/>
              </a:lnSpc>
              <a:spcBef>
                <a:spcPts val="800"/>
              </a:spcBef>
              <a:spcAft>
                <a:spcPts val="0"/>
              </a:spcAft>
              <a:buSzPts val="1800"/>
              <a:buFont typeface="Arial"/>
              <a:buChar char="•"/>
            </a:pPr>
            <a:r>
              <a:rPr lang="en-US" sz="1800" dirty="0"/>
              <a:t>Homeless Management Information System- </a:t>
            </a:r>
            <a:r>
              <a:rPr lang="en-US" sz="1800" b="1" dirty="0"/>
              <a:t>HMIS</a:t>
            </a:r>
            <a:endParaRPr sz="1800" dirty="0"/>
          </a:p>
          <a:p>
            <a:pPr marL="0" lvl="0" indent="-114300" algn="l" rtl="0">
              <a:lnSpc>
                <a:spcPct val="110000"/>
              </a:lnSpc>
              <a:spcBef>
                <a:spcPts val="800"/>
              </a:spcBef>
              <a:spcAft>
                <a:spcPts val="0"/>
              </a:spcAft>
              <a:buSzPts val="1800"/>
              <a:buFont typeface="Arial"/>
              <a:buChar char="•"/>
            </a:pPr>
            <a:r>
              <a:rPr lang="en-US" sz="1800" dirty="0"/>
              <a:t>Emergency Solutions Grant- </a:t>
            </a:r>
            <a:r>
              <a:rPr lang="en-US" sz="1800" b="1" dirty="0"/>
              <a:t>ESG</a:t>
            </a:r>
            <a:endParaRPr sz="1800" dirty="0"/>
          </a:p>
          <a:p>
            <a:pPr marL="0" lvl="0" indent="-114300" algn="l" rtl="0">
              <a:lnSpc>
                <a:spcPct val="110000"/>
              </a:lnSpc>
              <a:spcBef>
                <a:spcPts val="800"/>
              </a:spcBef>
              <a:spcAft>
                <a:spcPts val="0"/>
              </a:spcAft>
              <a:buSzPts val="1800"/>
              <a:buFont typeface="Arial"/>
              <a:buChar char="•"/>
            </a:pPr>
            <a:r>
              <a:rPr lang="en-US" sz="1800" dirty="0"/>
              <a:t>Point-In-Time Count- </a:t>
            </a:r>
            <a:r>
              <a:rPr lang="en-US" sz="1800" b="1" dirty="0"/>
              <a:t>PIT</a:t>
            </a:r>
            <a:endParaRPr sz="1800" dirty="0"/>
          </a:p>
          <a:p>
            <a:pPr marL="0" lvl="0" indent="-114300" algn="l" rtl="0">
              <a:lnSpc>
                <a:spcPct val="110000"/>
              </a:lnSpc>
              <a:spcBef>
                <a:spcPts val="800"/>
              </a:spcBef>
              <a:spcAft>
                <a:spcPts val="0"/>
              </a:spcAft>
              <a:buSzPts val="1800"/>
              <a:buFont typeface="Arial"/>
              <a:buChar char="•"/>
            </a:pPr>
            <a:r>
              <a:rPr lang="en-US" sz="1800" dirty="0"/>
              <a:t>Housing Inventory Count- </a:t>
            </a:r>
            <a:r>
              <a:rPr lang="en-US" sz="1800" b="1" dirty="0"/>
              <a:t>HIC</a:t>
            </a:r>
            <a:endParaRPr sz="1800" dirty="0"/>
          </a:p>
          <a:p>
            <a:pPr marL="0" lvl="0" indent="-114300" algn="l" rtl="0">
              <a:lnSpc>
                <a:spcPct val="110000"/>
              </a:lnSpc>
              <a:spcBef>
                <a:spcPts val="800"/>
              </a:spcBef>
              <a:spcAft>
                <a:spcPts val="0"/>
              </a:spcAft>
              <a:buSzPts val="1800"/>
              <a:buFont typeface="Arial"/>
              <a:buChar char="•"/>
            </a:pPr>
            <a:r>
              <a:rPr lang="en-US" sz="1800" dirty="0"/>
              <a:t>Notice of Funding Opportunity- </a:t>
            </a:r>
            <a:r>
              <a:rPr lang="en-US" sz="1800" b="1" dirty="0"/>
              <a:t>NOFO</a:t>
            </a:r>
            <a:endParaRPr sz="1800" dirty="0"/>
          </a:p>
          <a:p>
            <a:pPr marL="0" lvl="0" indent="-114300" algn="l" rtl="0">
              <a:lnSpc>
                <a:spcPct val="110000"/>
              </a:lnSpc>
              <a:spcBef>
                <a:spcPts val="800"/>
              </a:spcBef>
              <a:spcAft>
                <a:spcPts val="0"/>
              </a:spcAft>
              <a:buSzPts val="1800"/>
              <a:buFont typeface="Arial"/>
              <a:buChar char="•"/>
            </a:pPr>
            <a:r>
              <a:rPr lang="en-US" sz="1800" dirty="0"/>
              <a:t>Youth Homelessness Demonstration Program- </a:t>
            </a:r>
            <a:r>
              <a:rPr lang="en-US" sz="1800" b="1" dirty="0"/>
              <a:t>YHDP</a:t>
            </a:r>
            <a:endParaRPr sz="1800" b="1" dirty="0"/>
          </a:p>
          <a:p>
            <a:pPr marL="0" lvl="0" indent="-114300" algn="l" rtl="0">
              <a:lnSpc>
                <a:spcPct val="110000"/>
              </a:lnSpc>
              <a:spcBef>
                <a:spcPts val="800"/>
              </a:spcBef>
              <a:spcAft>
                <a:spcPts val="0"/>
              </a:spcAft>
              <a:buSzPts val="1800"/>
              <a:buChar char="•"/>
            </a:pPr>
            <a:r>
              <a:rPr lang="en-US" sz="1800" dirty="0"/>
              <a:t>Transitional Housing - </a:t>
            </a:r>
            <a:r>
              <a:rPr lang="en-US" sz="1800" b="1" dirty="0"/>
              <a:t>TH</a:t>
            </a:r>
            <a:endParaRPr sz="1800" b="1" dirty="0"/>
          </a:p>
          <a:p>
            <a:pPr marL="0" lvl="0" indent="-114300" algn="l" rtl="0">
              <a:lnSpc>
                <a:spcPct val="110000"/>
              </a:lnSpc>
              <a:spcBef>
                <a:spcPts val="800"/>
              </a:spcBef>
              <a:spcAft>
                <a:spcPts val="0"/>
              </a:spcAft>
              <a:buSzPts val="1800"/>
              <a:buChar char="•"/>
            </a:pPr>
            <a:r>
              <a:rPr lang="en-US" sz="1800" dirty="0"/>
              <a:t>Rapid Re-housing - </a:t>
            </a:r>
            <a:r>
              <a:rPr lang="en-US" sz="1800" b="1" dirty="0"/>
              <a:t>RRH</a:t>
            </a:r>
            <a:endParaRPr sz="1800" b="1" dirty="0"/>
          </a:p>
          <a:p>
            <a:pPr marL="0" lvl="0" indent="-114300" algn="l" rtl="0">
              <a:lnSpc>
                <a:spcPct val="110000"/>
              </a:lnSpc>
              <a:spcBef>
                <a:spcPts val="800"/>
              </a:spcBef>
              <a:spcAft>
                <a:spcPts val="0"/>
              </a:spcAft>
              <a:buSzPts val="1800"/>
              <a:buChar char="•"/>
            </a:pPr>
            <a:r>
              <a:rPr lang="en-US" sz="1800" dirty="0"/>
              <a:t>Permanent Supportive Housing - </a:t>
            </a:r>
            <a:r>
              <a:rPr lang="en-US" sz="1800" b="1" dirty="0"/>
              <a:t>PSH</a:t>
            </a:r>
            <a:endParaRPr sz="1600" b="1" dirty="0"/>
          </a:p>
        </p:txBody>
      </p:sp>
      <p:pic>
        <p:nvPicPr>
          <p:cNvPr id="183" name="Google Shape;183;p5" descr="See the source image"/>
          <p:cNvPicPr preferRelativeResize="0">
            <a:picLocks noGrp="1"/>
          </p:cNvPicPr>
          <p:nvPr>
            <p:ph type="pic" idx="2"/>
          </p:nvPr>
        </p:nvPicPr>
        <p:blipFill rotWithShape="1">
          <a:blip r:embed="rId3">
            <a:alphaModFix/>
          </a:blip>
          <a:srcRect l="3393" r="22564"/>
          <a:stretch/>
        </p:blipFill>
        <p:spPr>
          <a:xfrm>
            <a:off x="8414079" y="982131"/>
            <a:ext cx="3075630" cy="4893735"/>
          </a:xfrm>
          <a:prstGeom prst="rect">
            <a:avLst/>
          </a:prstGeom>
          <a:noFill/>
          <a:ln w="57150" cap="flat" cmpd="thickThin">
            <a:solidFill>
              <a:srgbClr val="FEFEFE"/>
            </a:solidFill>
            <a:prstDash val="solid"/>
            <a:miter lim="800000"/>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6"/>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a:t>History of CoC Regulations	</a:t>
            </a:r>
            <a:endParaRPr/>
          </a:p>
        </p:txBody>
      </p:sp>
      <p:sp>
        <p:nvSpPr>
          <p:cNvPr id="189" name="Google Shape;189;p6"/>
          <p:cNvSpPr txBox="1">
            <a:spLocks noGrp="1"/>
          </p:cNvSpPr>
          <p:nvPr>
            <p:ph type="body" idx="1"/>
          </p:nvPr>
        </p:nvSpPr>
        <p:spPr>
          <a:xfrm>
            <a:off x="1066800" y="1668050"/>
            <a:ext cx="7699500" cy="4366800"/>
          </a:xfrm>
          <a:prstGeom prst="rect">
            <a:avLst/>
          </a:prstGeom>
          <a:noFill/>
          <a:ln>
            <a:noFill/>
          </a:ln>
        </p:spPr>
        <p:txBody>
          <a:bodyPr spcFirstLastPara="1" wrap="square" lIns="91425" tIns="45700" rIns="91425" bIns="45700" anchor="t" anchorCtr="0">
            <a:normAutofit/>
          </a:bodyPr>
          <a:lstStyle/>
          <a:p>
            <a:pPr marL="182880" lvl="0" indent="-182880" algn="l" rtl="0">
              <a:lnSpc>
                <a:spcPct val="100000"/>
              </a:lnSpc>
              <a:spcBef>
                <a:spcPts val="0"/>
              </a:spcBef>
              <a:spcAft>
                <a:spcPts val="0"/>
              </a:spcAft>
              <a:buSzPts val="2000"/>
              <a:buChar char="•"/>
            </a:pPr>
            <a:r>
              <a:rPr lang="en-US" sz="2000" dirty="0"/>
              <a:t>McKinney-Vento Act of 1987- First major federal legislative response to homelessness</a:t>
            </a:r>
            <a:endParaRPr dirty="0"/>
          </a:p>
          <a:p>
            <a:pPr marL="182880" lvl="0" indent="-182880" algn="l" rtl="0">
              <a:lnSpc>
                <a:spcPct val="100000"/>
              </a:lnSpc>
              <a:spcBef>
                <a:spcPts val="900"/>
              </a:spcBef>
              <a:spcAft>
                <a:spcPts val="0"/>
              </a:spcAft>
              <a:buSzPts val="2000"/>
              <a:buChar char="•"/>
            </a:pPr>
            <a:r>
              <a:rPr lang="en-US" sz="2000" dirty="0"/>
              <a:t>Homeless Emergency Assistance &amp; Rapid Transition to Housing (HEARTH) Act of 2009- Amended the McKinney-Vento Act. </a:t>
            </a:r>
            <a:endParaRPr dirty="0"/>
          </a:p>
          <a:p>
            <a:pPr marL="182880" lvl="0" indent="-182880" algn="l" rtl="0">
              <a:lnSpc>
                <a:spcPct val="100000"/>
              </a:lnSpc>
              <a:spcBef>
                <a:spcPts val="900"/>
              </a:spcBef>
              <a:spcAft>
                <a:spcPts val="0"/>
              </a:spcAft>
              <a:buSzPts val="2000"/>
              <a:buChar char="•"/>
            </a:pPr>
            <a:r>
              <a:rPr lang="en-US" sz="2000" dirty="0"/>
              <a:t>CoC Program Interim Rule- published July 2012- Implemented the HEARTH Act</a:t>
            </a:r>
            <a:endParaRPr dirty="0"/>
          </a:p>
          <a:p>
            <a:pPr marL="457200" lvl="1" indent="-182880" algn="l" rtl="0">
              <a:lnSpc>
                <a:spcPct val="100000"/>
              </a:lnSpc>
              <a:spcBef>
                <a:spcPts val="500"/>
              </a:spcBef>
              <a:spcAft>
                <a:spcPts val="0"/>
              </a:spcAft>
              <a:buSzPts val="2000"/>
              <a:buChar char="•"/>
            </a:pPr>
            <a:r>
              <a:rPr lang="en-US" sz="2000" dirty="0"/>
              <a:t>Establishes regulations for the CoC Program</a:t>
            </a:r>
            <a:endParaRPr dirty="0"/>
          </a:p>
          <a:p>
            <a:pPr marL="457200" lvl="1" indent="-182880" algn="l" rtl="0">
              <a:lnSpc>
                <a:spcPct val="100000"/>
              </a:lnSpc>
              <a:spcBef>
                <a:spcPts val="500"/>
              </a:spcBef>
              <a:spcAft>
                <a:spcPts val="0"/>
              </a:spcAft>
              <a:buSzPts val="2000"/>
              <a:buChar char="•"/>
            </a:pPr>
            <a:r>
              <a:rPr lang="en-US" sz="2000" dirty="0"/>
              <a:t>Applies to all new/renewal projects in the FY 2012 funding competition and thereafter </a:t>
            </a:r>
            <a:endParaRPr dirty="0"/>
          </a:p>
          <a:p>
            <a:pPr marL="182880" lvl="0" indent="-182880" algn="l" rtl="0">
              <a:lnSpc>
                <a:spcPct val="100000"/>
              </a:lnSpc>
              <a:spcBef>
                <a:spcPts val="900"/>
              </a:spcBef>
              <a:spcAft>
                <a:spcPts val="0"/>
              </a:spcAft>
              <a:buSzPts val="2000"/>
              <a:buChar char="•"/>
            </a:pPr>
            <a:r>
              <a:rPr lang="en-US" sz="2000" i="1" dirty="0"/>
              <a:t>HUD often </a:t>
            </a:r>
            <a:r>
              <a:rPr lang="en-US" sz="2000" i="1" dirty="0" err="1"/>
              <a:t>often</a:t>
            </a:r>
            <a:r>
              <a:rPr lang="en-US" sz="2000" i="1" dirty="0"/>
              <a:t> establish policies and strategies through the annual Notice of Funding Opportunity (NOFO)</a:t>
            </a:r>
            <a:endParaRPr dirty="0"/>
          </a:p>
        </p:txBody>
      </p:sp>
      <p:pic>
        <p:nvPicPr>
          <p:cNvPr id="190" name="Google Shape;190;p6"/>
          <p:cNvPicPr preferRelativeResize="0"/>
          <p:nvPr/>
        </p:nvPicPr>
        <p:blipFill>
          <a:blip r:embed="rId3">
            <a:alphaModFix/>
          </a:blip>
          <a:stretch>
            <a:fillRect/>
          </a:stretch>
        </p:blipFill>
        <p:spPr>
          <a:xfrm>
            <a:off x="9465000" y="2237900"/>
            <a:ext cx="1907575" cy="2698324"/>
          </a:xfrm>
          <a:prstGeom prst="rect">
            <a:avLst/>
          </a:prstGeom>
          <a:noFill/>
          <a:ln>
            <a:noFill/>
          </a:ln>
        </p:spPr>
      </p:pic>
    </p:spTree>
  </p:cSld>
  <p:clrMapOvr>
    <a:masterClrMapping/>
  </p:clrMapOvr>
</p:sld>
</file>

<file path=ppt/theme/theme1.xml><?xml version="1.0" encoding="utf-8"?>
<a:theme xmlns:a="http://schemas.openxmlformats.org/drawingml/2006/main" name="Savon">
  <a:themeElements>
    <a:clrScheme name="Savon">
      <a:dk1>
        <a:srgbClr val="000000"/>
      </a:dk1>
      <a:lt1>
        <a:srgbClr val="FFFFFF"/>
      </a:lt1>
      <a:dk2>
        <a:srgbClr val="373545"/>
      </a:dk2>
      <a:lt2>
        <a:srgbClr val="BCD0E0"/>
      </a:lt2>
      <a:accent1>
        <a:srgbClr val="3494BA"/>
      </a:accent1>
      <a:accent2>
        <a:srgbClr val="58B6C0"/>
      </a:accent2>
      <a:accent3>
        <a:srgbClr val="75BDA7"/>
      </a:accent3>
      <a:accent4>
        <a:srgbClr val="7A8C8E"/>
      </a:accent4>
      <a:accent5>
        <a:srgbClr val="84ACB6"/>
      </a:accent5>
      <a:accent6>
        <a:srgbClr val="6793CD"/>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von">
  <a:themeElements>
    <a:clrScheme name="Savon">
      <a:dk1>
        <a:srgbClr val="000000"/>
      </a:dk1>
      <a:lt1>
        <a:srgbClr val="FFFFFF"/>
      </a:lt1>
      <a:dk2>
        <a:srgbClr val="373545"/>
      </a:dk2>
      <a:lt2>
        <a:srgbClr val="BCD0E0"/>
      </a:lt2>
      <a:accent1>
        <a:srgbClr val="3494BA"/>
      </a:accent1>
      <a:accent2>
        <a:srgbClr val="58B6C0"/>
      </a:accent2>
      <a:accent3>
        <a:srgbClr val="75BDA7"/>
      </a:accent3>
      <a:accent4>
        <a:srgbClr val="7A8C8E"/>
      </a:accent4>
      <a:accent5>
        <a:srgbClr val="84ACB6"/>
      </a:accent5>
      <a:accent6>
        <a:srgbClr val="6793CD"/>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3313</Words>
  <Application>Microsoft Office PowerPoint</Application>
  <PresentationFormat>Widescreen</PresentationFormat>
  <Paragraphs>303</Paragraphs>
  <Slides>47</Slides>
  <Notes>47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47</vt:i4>
      </vt:variant>
    </vt:vector>
  </HeadingPairs>
  <TitlesOfParts>
    <vt:vector size="51" baseType="lpstr">
      <vt:lpstr>Arial</vt:lpstr>
      <vt:lpstr>Century Gothic</vt:lpstr>
      <vt:lpstr>Savon</vt:lpstr>
      <vt:lpstr>Savon</vt:lpstr>
      <vt:lpstr>COC REQUIREMENTS</vt:lpstr>
      <vt:lpstr>Housekeeping</vt:lpstr>
      <vt:lpstr>Welcome and Introductions</vt:lpstr>
      <vt:lpstr>Agenda and Objectives</vt:lpstr>
      <vt:lpstr>CONTEXT</vt:lpstr>
      <vt:lpstr>Poll</vt:lpstr>
      <vt:lpstr>Poll</vt:lpstr>
      <vt:lpstr>HUD’s Acronyms</vt:lpstr>
      <vt:lpstr>History of CoC Regulations </vt:lpstr>
      <vt:lpstr>Purpose of the CoC Program</vt:lpstr>
      <vt:lpstr>What is a CoC?</vt:lpstr>
      <vt:lpstr>CoC Responsibilities - In General</vt:lpstr>
      <vt:lpstr>PowerPoint Presentation</vt:lpstr>
      <vt:lpstr>CoC Requirements</vt:lpstr>
      <vt:lpstr>CoC OPERATIONS</vt:lpstr>
      <vt:lpstr>Membership and Meetings</vt:lpstr>
      <vt:lpstr>System Operations</vt:lpstr>
      <vt:lpstr>The Governance Charter</vt:lpstr>
      <vt:lpstr>Coordinated Entry</vt:lpstr>
      <vt:lpstr>CE:  4 Core Elements</vt:lpstr>
      <vt:lpstr>CE:  4 Core Elements</vt:lpstr>
      <vt:lpstr>Written Standards for CoC Assistance</vt:lpstr>
      <vt:lpstr>Performance Expectations and Monitoring</vt:lpstr>
      <vt:lpstr>Useful Tools for Monitoring</vt:lpstr>
      <vt:lpstr>Record Keeping</vt:lpstr>
      <vt:lpstr>Record Keeping</vt:lpstr>
      <vt:lpstr>Record Keeping</vt:lpstr>
      <vt:lpstr>SYSTEM PLANNING</vt:lpstr>
      <vt:lpstr>Point-in-Time Count</vt:lpstr>
      <vt:lpstr>Annual System Gaps Analysis</vt:lpstr>
      <vt:lpstr>ESG Consultation</vt:lpstr>
      <vt:lpstr>DATA MANAGEMENT</vt:lpstr>
      <vt:lpstr>Homeless Management Information System (HMIS)</vt:lpstr>
      <vt:lpstr>Designation of HMIS </vt:lpstr>
      <vt:lpstr>HMIS Standards</vt:lpstr>
      <vt:lpstr>HMIS Participation and Compliance</vt:lpstr>
      <vt:lpstr>Federal Reporting Requirements</vt:lpstr>
      <vt:lpstr>System-Level Performance Measures: Equity</vt:lpstr>
      <vt:lpstr>COC FUNDING APPLICATION</vt:lpstr>
      <vt:lpstr>CoC Program NOFO</vt:lpstr>
      <vt:lpstr>Application for CoC NOFO Funds</vt:lpstr>
      <vt:lpstr>Collaborative Applicant</vt:lpstr>
      <vt:lpstr>COLLABORATIVE APPLICANT’S RELATIONSHIP TO THE COC</vt:lpstr>
      <vt:lpstr>Rating and Ranking Process</vt:lpstr>
      <vt:lpstr>Questions?</vt:lpstr>
      <vt:lpstr>Training #2: CoC Roles and Responsibilities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COC REQUIREMENTS</dc:title>
  <dc:creator>Dusty Olson</dc:creator>
  <cp:lastModifiedBy>Parrish, Alissa</cp:lastModifiedBy>
  <cp:revision>5</cp:revision>
  <dcterms:created xsi:type="dcterms:W3CDTF">2022-05-25T18:23:04Z</dcterms:created>
  <dcterms:modified xsi:type="dcterms:W3CDTF">2022-06-09T20:43:18Z</dcterms:modified>
</cp:coreProperties>
</file>