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6858000" cx="12192000"/>
  <p:notesSz cx="6858000" cy="9144000"/>
  <p:embeddedFontLst>
    <p:embeddedFont>
      <p:font typeface="Roboto"/>
      <p:regular r:id="rId58"/>
      <p:bold r:id="rId59"/>
      <p:italic r:id="rId60"/>
      <p:boldItalic r:id="rId61"/>
    </p:embeddedFont>
    <p:embeddedFont>
      <p:font typeface="Century Gothic"/>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6" roundtripDataSignature="AMtx7mi9Cfd7lvurAfBVIoLT5WNexJ2S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enturyGothic-regular.fntdata"/><Relationship Id="rId61" Type="http://schemas.openxmlformats.org/officeDocument/2006/relationships/font" Target="fonts/Roboto-boldItalic.fntdata"/><Relationship Id="rId20" Type="http://schemas.openxmlformats.org/officeDocument/2006/relationships/slide" Target="slides/slide15.xml"/><Relationship Id="rId64" Type="http://schemas.openxmlformats.org/officeDocument/2006/relationships/font" Target="fonts/CenturyGothic-italic.fntdata"/><Relationship Id="rId63" Type="http://schemas.openxmlformats.org/officeDocument/2006/relationships/font" Target="fonts/CenturyGothic-bold.fntdata"/><Relationship Id="rId22" Type="http://schemas.openxmlformats.org/officeDocument/2006/relationships/slide" Target="slides/slide17.xml"/><Relationship Id="rId66" Type="http://customschemas.google.com/relationships/presentationmetadata" Target="metadata"/><Relationship Id="rId21" Type="http://schemas.openxmlformats.org/officeDocument/2006/relationships/slide" Target="slides/slide16.xml"/><Relationship Id="rId65" Type="http://schemas.openxmlformats.org/officeDocument/2006/relationships/font" Target="fonts/CenturyGothic-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bold.fntdata"/><Relationship Id="rId14" Type="http://schemas.openxmlformats.org/officeDocument/2006/relationships/slide" Target="slides/slide9.xml"/><Relationship Id="rId58" Type="http://schemas.openxmlformats.org/officeDocument/2006/relationships/font" Target="fonts/Roboto-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dexchange.info/programs/e-snaps/" TargetMode="External"/><Relationship Id="rId3" Type="http://schemas.openxmlformats.org/officeDocument/2006/relationships/hyperlink" Target="https://www.hudexchange.info/programs/e-snaps/" TargetMode="External"/><Relationship Id="rId4" Type="http://schemas.openxmlformats.org/officeDocument/2006/relationships/hyperlink" Target="https://www.hudexchange.info/resource/2913/coc-planning-project-application-instructional-guide/" TargetMode="External"/><Relationship Id="rId5" Type="http://schemas.openxmlformats.org/officeDocument/2006/relationships/hyperlink" Target="https://www.hudexchange.info/resource/2913/coc-planning-project-application-instructional-guid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dexchange.info/programs/e-snaps/" TargetMode="External"/><Relationship Id="rId3" Type="http://schemas.openxmlformats.org/officeDocument/2006/relationships/hyperlink" Target="https://www.hudexchange.info/programs/e-snaps/" TargetMode="External"/><Relationship Id="rId4" Type="http://schemas.openxmlformats.org/officeDocument/2006/relationships/hyperlink" Target="https://www.hudexchange.info/resource/3438/ufa-costs-instructional-guide/" TargetMode="External"/><Relationship Id="rId5" Type="http://schemas.openxmlformats.org/officeDocument/2006/relationships/hyperlink" Target="https://www.hudexchange.info/resource/3438/ufa-costs-instructional-guid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dexchange.info/resource/6261/hmis-lead-series/" TargetMode="External"/><Relationship Id="rId3" Type="http://schemas.openxmlformats.org/officeDocument/2006/relationships/hyperlink" Target="https://www.hudexchange.info/resource/6261/hmis-lead-seri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dexchange.info/resource/6261/hmis-lead-series/" TargetMode="External"/><Relationship Id="rId3" Type="http://schemas.openxmlformats.org/officeDocument/2006/relationships/hyperlink" Target="https://www.hudexchange.info/resource/6261/hmis-lead-serie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es.hudexchange.info/resources/documents/HMIS-Data-Quality-Management-Program.pdf"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dexchange.info/resource/1318/2004-hmis-data-and-technical-standards-final-notice/" TargetMode="External"/><Relationship Id="rId3" Type="http://schemas.openxmlformats.org/officeDocument/2006/relationships/hyperlink" Target="https://files.hudexchange.info/resources/documents/coordinated-entry-management-and-data-guide.pdf" TargetMode="External"/><Relationship Id="rId4" Type="http://schemas.openxmlformats.org/officeDocument/2006/relationships/hyperlink" Target="https://files.hudexchange.info/resources/documents/HMIS-Lead-Standards.pdf" TargetMode="External"/><Relationship Id="rId5" Type="http://schemas.openxmlformats.org/officeDocument/2006/relationships/hyperlink" Target="https://files.hudexchange.info/resources/documents/HMIS-Lead-Standards.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es.hudexchange.info/resources/documents/HMIS-Lead-Standards.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es.hudexchange.info/resources/documents/HMIS-Lead-Standards.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es.hudexchange.info/resources/documents/HMIS-Lead-Standards.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es.hudexchange.info/resources/documents/System-Performance-Measures-Introductory-Guide.pdf" TargetMode="External"/><Relationship Id="rId3" Type="http://schemas.openxmlformats.org/officeDocument/2006/relationships/hyperlink" Target="https://files.hudexchange.info/resources/documents/System-Performance-Measures-Introductory-Guide.pd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es.hudexchange.info/resources/documents/System-Performance-Measures-Introductory-Guide.pdf" TargetMode="External"/><Relationship Id="rId3" Type="http://schemas.openxmlformats.org/officeDocument/2006/relationships/hyperlink" Target="https://files.hudexchange.info/resources/documents/System-Performance-Measures-Introductory-Guide.pdf"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dexchange.info/homelessness-assistance/rural/"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dhomelessness.org/resource/racial-inequalities-homelessness-numbers/" TargetMode="External"/><Relationship Id="rId3" Type="http://schemas.openxmlformats.org/officeDocument/2006/relationships/hyperlink" Target="https://endhomelessness.org/resource/data-snapshot-racial-disparities-in-homelessness/"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dexchange.info/resource/4427/coordinated-entry-policy-brief/" TargetMode="External"/><Relationship Id="rId3" Type="http://schemas.openxmlformats.org/officeDocument/2006/relationships/hyperlink" Target="https://www.hudexchange.info/resource/3897/notice-cpd-14-012-prioritizing-persons-experiencing-chronic-homelessness-in-psh-and-recordkeeping-requirements/" TargetMode="External"/><Relationship Id="rId4" Type="http://schemas.openxmlformats.org/officeDocument/2006/relationships/hyperlink" Target="https://www.hudexchange.info/homelessness-assistance/snaps-in-focus/" TargetMode="External"/><Relationship Id="rId5" Type="http://schemas.openxmlformats.org/officeDocument/2006/relationships/hyperlink" Target="https://www.hudexchange.info/coc/faqs/"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1" Type="http://schemas.openxmlformats.org/officeDocument/2006/relationships/hyperlink" Target="https://www.hudexchange.info/resources/" TargetMode="External"/><Relationship Id="rId10" Type="http://schemas.openxmlformats.org/officeDocument/2006/relationships/hyperlink" Target="https://www.hudexchange.info/resources/" TargetMode="External"/><Relationship Id="rId13" Type="http://schemas.openxmlformats.org/officeDocument/2006/relationships/hyperlink" Target="https://www.hudexchange.info/mailinglist/subscribe/?utm_source=HUD+Exchange+Mailing+List" TargetMode="External"/><Relationship Id="rId12" Type="http://schemas.openxmlformats.org/officeDocument/2006/relationships/hyperlink" Target="https://www.hudexchange.info/mailinglist/subscribe/?utm_source=HUD+Exchange+Mailing+List" TargetMode="External"/><Relationship Id="rId1" Type="http://schemas.openxmlformats.org/officeDocument/2006/relationships/notesMaster" Target="../notesMasters/notesMaster1.xml"/><Relationship Id="rId2" Type="http://schemas.openxmlformats.org/officeDocument/2006/relationships/hyperlink" Target="https://www.hud.gov/program_offices/comm_planning/staff#fieldoffices" TargetMode="External"/><Relationship Id="rId3" Type="http://schemas.openxmlformats.org/officeDocument/2006/relationships/hyperlink" Target="https://www.hud.gov/program_offices/comm_planning/staff#fieldoffices" TargetMode="External"/><Relationship Id="rId4" Type="http://schemas.openxmlformats.org/officeDocument/2006/relationships/hyperlink" Target="https://www.hudexchange.info/news/snaps-announces-relaunch-of-regional-ta-teams/" TargetMode="External"/><Relationship Id="rId9" Type="http://schemas.openxmlformats.org/officeDocument/2006/relationships/hyperlink" Target="https://www.hudexchange.info/program-support/my-question/" TargetMode="External"/><Relationship Id="rId5" Type="http://schemas.openxmlformats.org/officeDocument/2006/relationships/hyperlink" Target="https://www.hudexchange.info/news/snaps-announces-relaunch-of-regional-ta-teams/" TargetMode="External"/><Relationship Id="rId6" Type="http://schemas.openxmlformats.org/officeDocument/2006/relationships/hyperlink" Target="https://www.hudexchange.info/" TargetMode="External"/><Relationship Id="rId7" Type="http://schemas.openxmlformats.org/officeDocument/2006/relationships/hyperlink" Target="https://www.hudexchange.info/" TargetMode="External"/><Relationship Id="rId8" Type="http://schemas.openxmlformats.org/officeDocument/2006/relationships/hyperlink" Target="https://www.hudexchange.info/program-support/my-questio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dexchange.info/programs/e-snaps/" TargetMode="External"/><Relationship Id="rId3" Type="http://schemas.openxmlformats.org/officeDocument/2006/relationships/hyperlink" Target="https://www.hudexchange.info/programs/e-snaps/" TargetMode="External"/><Relationship Id="rId4" Type="http://schemas.openxmlformats.org/officeDocument/2006/relationships/hyperlink" Target="https://www.hudexchange.info/programs/sage/" TargetMode="External"/><Relationship Id="rId9" Type="http://schemas.openxmlformats.org/officeDocument/2006/relationships/hyperlink" Target="https://www.hudexchange.info/homelessness-assistance/stella/#stella-p-basic-resources" TargetMode="External"/><Relationship Id="rId5" Type="http://schemas.openxmlformats.org/officeDocument/2006/relationships/hyperlink" Target="https://www.hudexchange.info/programs/sage/" TargetMode="External"/><Relationship Id="rId6" Type="http://schemas.openxmlformats.org/officeDocument/2006/relationships/hyperlink" Target="https://www.hudexchange.info/programs/hdx/hdx-reporting/" TargetMode="External"/><Relationship Id="rId7" Type="http://schemas.openxmlformats.org/officeDocument/2006/relationships/hyperlink" Target="https://www.hudexchange.info/programs/hdx/hdx-reporting/" TargetMode="External"/><Relationship Id="rId8" Type="http://schemas.openxmlformats.org/officeDocument/2006/relationships/hyperlink" Target="https://www.hudexchange.info/homelessness-assistance/stella/#stella-p-basic-resources"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1ab0bbcc1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131ab0bbcc1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e-snaps : CoC Program Applications and Grants Management System - HUD Exchange</a:t>
            </a:r>
            <a:endParaRPr/>
          </a:p>
          <a:p>
            <a:pPr indent="0" lvl="0" marL="0" rtl="0" algn="l">
              <a:lnSpc>
                <a:spcPct val="100000"/>
              </a:lnSpc>
              <a:spcBef>
                <a:spcPts val="0"/>
              </a:spcBef>
              <a:spcAft>
                <a:spcPts val="0"/>
              </a:spcAft>
              <a:buSzPts val="1100"/>
              <a:buNone/>
            </a:pPr>
            <a:r>
              <a:rPr lang="en-US" u="sng">
                <a:solidFill>
                  <a:schemeClr val="hlink"/>
                </a:solidFill>
                <a:hlinkClick r:id="rId3"/>
              </a:rPr>
              <a:t>https://www.hudexchange.info/programs/e-snaps/</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4"/>
              </a:rPr>
              <a:t>CoC Planning Project Application Resources for CoC Program - HUD Exchange</a:t>
            </a:r>
            <a:endParaRPr/>
          </a:p>
          <a:p>
            <a:pPr indent="0" lvl="0" marL="0" rtl="0" algn="l">
              <a:lnSpc>
                <a:spcPct val="100000"/>
              </a:lnSpc>
              <a:spcBef>
                <a:spcPts val="0"/>
              </a:spcBef>
              <a:spcAft>
                <a:spcPts val="0"/>
              </a:spcAft>
              <a:buSzPts val="1100"/>
              <a:buNone/>
            </a:pPr>
            <a:r>
              <a:rPr lang="en-US" u="sng">
                <a:solidFill>
                  <a:schemeClr val="hlink"/>
                </a:solidFill>
                <a:hlinkClick r:id="rId5"/>
              </a:rPr>
              <a:t>https://www.hudexchange.info/resource/2913/coc-planning-project-application-instructional-guide/</a:t>
            </a:r>
            <a:r>
              <a:rPr lang="en-US"/>
              <a:t> </a:t>
            </a:r>
            <a:endParaRPr/>
          </a:p>
        </p:txBody>
      </p:sp>
      <p:sp>
        <p:nvSpPr>
          <p:cNvPr id="246" name="Google Shape;246;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e-snaps : CoC Program Applications and Grants Management System - HUD Exchange</a:t>
            </a:r>
            <a:endParaRPr>
              <a:solidFill>
                <a:schemeClr val="dk1"/>
              </a:solidFill>
            </a:endParaRPr>
          </a:p>
          <a:p>
            <a:pPr indent="0" lvl="0" marL="0" rtl="0" algn="l">
              <a:lnSpc>
                <a:spcPct val="100000"/>
              </a:lnSpc>
              <a:spcBef>
                <a:spcPts val="0"/>
              </a:spcBef>
              <a:spcAft>
                <a:spcPts val="0"/>
              </a:spcAft>
              <a:buSzPts val="1100"/>
              <a:buNone/>
            </a:pPr>
            <a:r>
              <a:rPr lang="en-US" u="sng">
                <a:solidFill>
                  <a:schemeClr val="hlink"/>
                </a:solidFill>
                <a:hlinkClick r:id="rId3"/>
              </a:rPr>
              <a:t>https://www.hudexchange.info/programs/e-snaps/</a:t>
            </a:r>
            <a:r>
              <a:rPr lang="en-US">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US" u="sng">
                <a:solidFill>
                  <a:schemeClr val="hlink"/>
                </a:solidFill>
                <a:hlinkClick r:id="rId4"/>
              </a:rPr>
              <a:t>UFA Costs Project Application Resources for the CoC Program - HUD Exchange</a:t>
            </a:r>
            <a:endParaRPr>
              <a:solidFill>
                <a:schemeClr val="dk1"/>
              </a:solidFill>
            </a:endParaRPr>
          </a:p>
          <a:p>
            <a:pPr indent="0" lvl="0" marL="0" rtl="0" algn="l">
              <a:lnSpc>
                <a:spcPct val="100000"/>
              </a:lnSpc>
              <a:spcBef>
                <a:spcPts val="0"/>
              </a:spcBef>
              <a:spcAft>
                <a:spcPts val="0"/>
              </a:spcAft>
              <a:buSzPts val="1100"/>
              <a:buNone/>
            </a:pPr>
            <a:r>
              <a:rPr lang="en-US" u="sng">
                <a:solidFill>
                  <a:schemeClr val="hlink"/>
                </a:solidFill>
                <a:hlinkClick r:id="rId5"/>
              </a:rPr>
              <a:t>https://www.hudexchange.info/resource/3438/ufa-costs-instructional-guide/</a:t>
            </a: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253" name="Google Shape;253;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314ab676ce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HMIS Lead Series - HUD Exchange</a:t>
            </a:r>
            <a:r>
              <a:rPr lang="en-US"/>
              <a:t> </a:t>
            </a:r>
            <a:endParaRPr/>
          </a:p>
          <a:p>
            <a:pPr indent="0" lvl="0" marL="0" rtl="0" algn="l">
              <a:lnSpc>
                <a:spcPct val="100000"/>
              </a:lnSpc>
              <a:spcBef>
                <a:spcPts val="0"/>
              </a:spcBef>
              <a:spcAft>
                <a:spcPts val="0"/>
              </a:spcAft>
              <a:buSzPts val="1100"/>
              <a:buNone/>
            </a:pPr>
            <a:r>
              <a:rPr lang="en-US" u="sng">
                <a:solidFill>
                  <a:schemeClr val="hlink"/>
                </a:solidFill>
                <a:hlinkClick r:id="rId3"/>
              </a:rPr>
              <a:t>https://www.hudexchange.info/resource/6261/hmis-lead-series/</a:t>
            </a:r>
            <a:r>
              <a:rPr lang="en-US"/>
              <a:t> </a:t>
            </a:r>
            <a:endParaRPr/>
          </a:p>
        </p:txBody>
      </p:sp>
      <p:sp>
        <p:nvSpPr>
          <p:cNvPr id="264" name="Google Shape;264;g1314ab676ce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3245ffc8a1_1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3245ffc8a1_1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314ab676ce_1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HMIS Lead Series - HUD Exchange</a:t>
            </a:r>
            <a:r>
              <a:rPr lang="en-US"/>
              <a:t> </a:t>
            </a:r>
            <a:endParaRPr/>
          </a:p>
          <a:p>
            <a:pPr indent="0" lvl="0" marL="0" rtl="0" algn="l">
              <a:lnSpc>
                <a:spcPct val="100000"/>
              </a:lnSpc>
              <a:spcBef>
                <a:spcPts val="0"/>
              </a:spcBef>
              <a:spcAft>
                <a:spcPts val="0"/>
              </a:spcAft>
              <a:buSzPts val="1100"/>
              <a:buNone/>
            </a:pPr>
            <a:r>
              <a:rPr lang="en-US" u="sng">
                <a:solidFill>
                  <a:schemeClr val="hlink"/>
                </a:solidFill>
                <a:hlinkClick r:id="rId3"/>
              </a:rPr>
              <a:t>https://www.hudexchange.info/resource/6261/hmis-lead-series/</a:t>
            </a:r>
            <a:r>
              <a:rPr lang="en-US"/>
              <a:t> </a:t>
            </a:r>
            <a:endParaRPr/>
          </a:p>
        </p:txBody>
      </p:sp>
      <p:sp>
        <p:nvSpPr>
          <p:cNvPr id="271" name="Google Shape;271;g1314ab676ce_1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Data Quality Management Program: </a:t>
            </a:r>
            <a:r>
              <a:rPr lang="en-US" u="sng">
                <a:solidFill>
                  <a:schemeClr val="hlink"/>
                </a:solidFill>
                <a:hlinkClick r:id="rId2"/>
              </a:rPr>
              <a:t>https://files.hudexchange.info/resources/documents/HMIS-Data-Quality-Management-Program.pdf</a:t>
            </a:r>
            <a:endParaRPr/>
          </a:p>
          <a:p>
            <a:pPr indent="0" lvl="0" marL="0" rtl="0" algn="l">
              <a:lnSpc>
                <a:spcPct val="100000"/>
              </a:lnSpc>
              <a:spcBef>
                <a:spcPts val="0"/>
              </a:spcBef>
              <a:spcAft>
                <a:spcPts val="0"/>
              </a:spcAft>
              <a:buSzPts val="1100"/>
              <a:buNone/>
            </a:pPr>
            <a:r>
              <a:t/>
            </a:r>
            <a:endParaRPr/>
          </a:p>
        </p:txBody>
      </p:sp>
      <p:sp>
        <p:nvSpPr>
          <p:cNvPr id="277" name="Google Shape;277;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2004 Data and Technical Standards: </a:t>
            </a:r>
            <a:r>
              <a:rPr lang="en-US" u="sng">
                <a:solidFill>
                  <a:schemeClr val="hlink"/>
                </a:solidFill>
                <a:hlinkClick r:id="rId2"/>
              </a:rPr>
              <a:t>https://www.hudexchange.info/resource/1318/2004-hmis-data-and-technical-standards-final-notice/</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Chapter 2 of CE Management and Data Guide: </a:t>
            </a:r>
            <a:r>
              <a:rPr lang="en-US" u="sng">
                <a:solidFill>
                  <a:schemeClr val="hlink"/>
                </a:solidFill>
                <a:hlinkClick r:id="rId3"/>
              </a:rPr>
              <a:t>https://files.hudexchange.info/resources/documents/coordinated-entry-management-and-data-guide.pdf</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4"/>
              </a:rPr>
              <a:t>HMIS Lead Series: HMIS Lead Standards (hudexchange.info)</a:t>
            </a:r>
            <a:r>
              <a:rPr lang="en-US"/>
              <a:t> </a:t>
            </a:r>
            <a:endParaRPr/>
          </a:p>
          <a:p>
            <a:pPr indent="0" lvl="0" marL="0" rtl="0" algn="l">
              <a:lnSpc>
                <a:spcPct val="100000"/>
              </a:lnSpc>
              <a:spcBef>
                <a:spcPts val="0"/>
              </a:spcBef>
              <a:spcAft>
                <a:spcPts val="0"/>
              </a:spcAft>
              <a:buSzPts val="1100"/>
              <a:buNone/>
            </a:pPr>
            <a:r>
              <a:rPr lang="en-US" u="sng">
                <a:solidFill>
                  <a:schemeClr val="hlink"/>
                </a:solidFill>
                <a:hlinkClick r:id="rId5"/>
              </a:rPr>
              <a:t>https://files.hudexchange.info/resources/documents/HMIS-Lead-Standards.pdf</a:t>
            </a:r>
            <a:endParaRPr/>
          </a:p>
          <a:p>
            <a:pPr indent="0" lvl="0" marL="0" rtl="0" algn="l">
              <a:lnSpc>
                <a:spcPct val="100000"/>
              </a:lnSpc>
              <a:spcBef>
                <a:spcPts val="0"/>
              </a:spcBef>
              <a:spcAft>
                <a:spcPts val="0"/>
              </a:spcAft>
              <a:buSzPts val="1100"/>
              <a:buNone/>
            </a:pPr>
            <a:r>
              <a:t/>
            </a:r>
            <a:endParaRPr/>
          </a:p>
        </p:txBody>
      </p:sp>
      <p:sp>
        <p:nvSpPr>
          <p:cNvPr id="284" name="Google Shape;284;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314ab676ce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HMIS Lead Series: HMIS Lead Standards (hudexchange.info)</a:t>
            </a: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https://files.hudexchange.info/resources/documents/HMIS-Lead-Standards.pdf</a:t>
            </a:r>
            <a:endParaRPr/>
          </a:p>
        </p:txBody>
      </p:sp>
      <p:sp>
        <p:nvSpPr>
          <p:cNvPr id="291" name="Google Shape;291;g1314ab676ce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HMIS Lead Series: HMIS Lead Standards (hudexchange.info)</a:t>
            </a: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https://files.hudexchange.info/resources/documents/HMIS-Lead-Standards.pdf</a:t>
            </a:r>
            <a:endParaRPr/>
          </a:p>
        </p:txBody>
      </p:sp>
      <p:sp>
        <p:nvSpPr>
          <p:cNvPr id="298" name="Google Shape;29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HMIS Lead Series: HMIS Lead Standards (hudexchange.info)</a:t>
            </a: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https://files.hudexchange.info/resources/documents/HMIS-Lead-Standards.pdf</a:t>
            </a:r>
            <a:endParaRPr/>
          </a:p>
        </p:txBody>
      </p:sp>
      <p:sp>
        <p:nvSpPr>
          <p:cNvPr id="304" name="Google Shape;304;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314ab676ce_1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g1314ab676ce_1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System Performance Measures Introductory Guide (hudexchange.info)</a:t>
            </a:r>
            <a:r>
              <a:rPr lang="en-US"/>
              <a:t> </a:t>
            </a:r>
            <a:endParaRPr/>
          </a:p>
          <a:p>
            <a:pPr indent="0" lvl="0" marL="0" rtl="0" algn="l">
              <a:lnSpc>
                <a:spcPct val="100000"/>
              </a:lnSpc>
              <a:spcBef>
                <a:spcPts val="0"/>
              </a:spcBef>
              <a:spcAft>
                <a:spcPts val="0"/>
              </a:spcAft>
              <a:buSzPts val="1100"/>
              <a:buNone/>
            </a:pPr>
            <a:r>
              <a:rPr lang="en-US" u="sng">
                <a:solidFill>
                  <a:schemeClr val="hlink"/>
                </a:solidFill>
                <a:hlinkClick r:id="rId3"/>
              </a:rPr>
              <a:t>https://files.hudexchange.info/resources/documents/System-Performance-Measures-Introductory-Guide.pdf</a:t>
            </a:r>
            <a:r>
              <a:rPr lang="en-US"/>
              <a:t> </a:t>
            </a:r>
            <a:endParaRPr/>
          </a:p>
          <a:p>
            <a:pPr indent="0" lvl="0" marL="0" rtl="0" algn="l">
              <a:lnSpc>
                <a:spcPct val="100000"/>
              </a:lnSpc>
              <a:spcBef>
                <a:spcPts val="0"/>
              </a:spcBef>
              <a:spcAft>
                <a:spcPts val="0"/>
              </a:spcAft>
              <a:buSzPts val="1100"/>
              <a:buNone/>
            </a:pPr>
            <a:r>
              <a:t/>
            </a:r>
            <a:endParaRPr/>
          </a:p>
        </p:txBody>
      </p:sp>
      <p:sp>
        <p:nvSpPr>
          <p:cNvPr id="317" name="Google Shape;317;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314ab676ce_1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System Performance Measures Introductory Guide (hudexchange.info)</a:t>
            </a:r>
            <a:r>
              <a:rPr lang="en-US"/>
              <a:t> </a:t>
            </a:r>
            <a:endParaRPr/>
          </a:p>
          <a:p>
            <a:pPr indent="0" lvl="0" marL="0" rtl="0" algn="l">
              <a:lnSpc>
                <a:spcPct val="100000"/>
              </a:lnSpc>
              <a:spcBef>
                <a:spcPts val="0"/>
              </a:spcBef>
              <a:spcAft>
                <a:spcPts val="0"/>
              </a:spcAft>
              <a:buSzPts val="1100"/>
              <a:buNone/>
            </a:pPr>
            <a:r>
              <a:rPr lang="en-US" u="sng">
                <a:solidFill>
                  <a:schemeClr val="hlink"/>
                </a:solidFill>
                <a:hlinkClick r:id="rId3"/>
              </a:rPr>
              <a:t>https://files.hudexchange.info/resources/documents/System-Performance-Measures-Introductory-Guide.pdf</a:t>
            </a:r>
            <a:r>
              <a:rPr lang="en-US"/>
              <a:t> </a:t>
            </a:r>
            <a:endParaRPr/>
          </a:p>
          <a:p>
            <a:pPr indent="0" lvl="0" marL="0" rtl="0" algn="l">
              <a:lnSpc>
                <a:spcPct val="100000"/>
              </a:lnSpc>
              <a:spcBef>
                <a:spcPts val="0"/>
              </a:spcBef>
              <a:spcAft>
                <a:spcPts val="0"/>
              </a:spcAft>
              <a:buSzPts val="1100"/>
              <a:buNone/>
            </a:pPr>
            <a:r>
              <a:t/>
            </a:r>
            <a:endParaRPr/>
          </a:p>
        </p:txBody>
      </p:sp>
      <p:sp>
        <p:nvSpPr>
          <p:cNvPr id="323" name="Google Shape;323;g1314ab676ce_1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1ab0bbcc1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g131ab0bbcc1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 name="Google Shape;360;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330972277e_0_3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1330972277e_0_3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31ab0bbcc1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g131ab0bbcc1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9" name="Google Shape;389;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31ab0bbcc1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g131ab0bbcc1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5" name="Google Shape;395;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u="sng">
                <a:solidFill>
                  <a:schemeClr val="hlink"/>
                </a:solidFill>
                <a:hlinkClick r:id="rId2"/>
              </a:rPr>
              <a:t>Rural Homelessness - HUD Exchange</a:t>
            </a:r>
            <a:endParaRPr u="sng">
              <a:solidFill>
                <a:schemeClr val="hlink"/>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https://www.hudexchange.info/homelessness-assistance/rural/#strategies-for-addressing-rural-homelessness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https://www.usich.gov/tools-for-action/strengthening-systems-for-ending-rural-homelessness-promising-practices-and-considerations/</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401" name="Google Shape;401;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2" name="Google Shape;412;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Racial inequities by the numbers: </a:t>
            </a:r>
            <a:r>
              <a:rPr lang="en-US" u="sng">
                <a:solidFill>
                  <a:schemeClr val="hlink"/>
                </a:solidFill>
                <a:hlinkClick r:id="rId2"/>
              </a:rPr>
              <a:t>https://endhomelessness.org/resource/racial-inequalities-homelessness-numbers/</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Data snapshot, racial disparities in homelessness: </a:t>
            </a:r>
            <a:r>
              <a:rPr lang="en-US" u="sng">
                <a:solidFill>
                  <a:schemeClr val="hlink"/>
                </a:solidFill>
                <a:hlinkClick r:id="rId3"/>
              </a:rPr>
              <a:t>https://endhomelessness.org/resource/data-snapshot-racial-disparities-in-homelessness/</a:t>
            </a:r>
            <a:r>
              <a:rPr lang="en-US"/>
              <a:t> </a:t>
            </a:r>
            <a:endParaRPr/>
          </a:p>
        </p:txBody>
      </p:sp>
      <p:sp>
        <p:nvSpPr>
          <p:cNvPr id="418" name="Google Shape;418;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314ab676ce_1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4" name="Google Shape;424;g1314ab676ce_1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CE Policy Brief: </a:t>
            </a:r>
            <a:r>
              <a:rPr lang="en-US" u="sng">
                <a:solidFill>
                  <a:schemeClr val="hlink"/>
                </a:solidFill>
                <a:hlinkClick r:id="rId2"/>
              </a:rPr>
              <a:t>https://www.hudexchange.info/resource/4427/coordinated-entry-policy-brief/</a:t>
            </a:r>
            <a:r>
              <a:rPr lang="en-US"/>
              <a:t> </a:t>
            </a:r>
            <a:endParaRPr/>
          </a:p>
          <a:p>
            <a:pPr indent="0" lvl="0" marL="0" rtl="0" algn="l">
              <a:lnSpc>
                <a:spcPct val="100000"/>
              </a:lnSpc>
              <a:spcBef>
                <a:spcPts val="0"/>
              </a:spcBef>
              <a:spcAft>
                <a:spcPts val="0"/>
              </a:spcAft>
              <a:buSzPts val="1100"/>
              <a:buNone/>
            </a:pPr>
            <a:r>
              <a:rPr lang="en-US"/>
              <a:t>Notice on Prioritizing CH in PSH: </a:t>
            </a:r>
            <a:r>
              <a:rPr lang="en-US" u="sng">
                <a:solidFill>
                  <a:schemeClr val="hlink"/>
                </a:solidFill>
                <a:hlinkClick r:id="rId3"/>
              </a:rPr>
              <a:t>https://www.hudexchange.info/resource/3897/notice-cpd-14-012-prioritizing-persons-experiencing-chronic-homelessness-in-psh-and-recordkeeping-requirements/</a:t>
            </a:r>
            <a:r>
              <a:rPr lang="en-US"/>
              <a:t> </a:t>
            </a:r>
            <a:endParaRPr/>
          </a:p>
          <a:p>
            <a:pPr indent="0" lvl="0" marL="0" rtl="0" algn="l">
              <a:lnSpc>
                <a:spcPct val="100000"/>
              </a:lnSpc>
              <a:spcBef>
                <a:spcPts val="0"/>
              </a:spcBef>
              <a:spcAft>
                <a:spcPts val="0"/>
              </a:spcAft>
              <a:buSzPts val="1100"/>
              <a:buNone/>
            </a:pPr>
            <a:r>
              <a:rPr lang="en-US"/>
              <a:t>SNAPS In Focus: </a:t>
            </a:r>
            <a:r>
              <a:rPr lang="en-US" u="sng">
                <a:solidFill>
                  <a:schemeClr val="hlink"/>
                </a:solidFill>
                <a:hlinkClick r:id="rId4"/>
              </a:rPr>
              <a:t>https://www.hudexchange.info/homelessness-assistance/snaps-in-focus/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CoC FAQs: </a:t>
            </a:r>
            <a:r>
              <a:rPr lang="en-US" u="sng">
                <a:solidFill>
                  <a:schemeClr val="hlink"/>
                </a:solidFill>
                <a:hlinkClick r:id="rId5"/>
              </a:rPr>
              <a:t>https://www.hudexchange.info/coc/faqs/</a:t>
            </a:r>
            <a:r>
              <a:rPr lang="en-US"/>
              <a:t> </a:t>
            </a:r>
            <a:endParaRPr/>
          </a:p>
          <a:p>
            <a:pPr indent="0" lvl="0" marL="0" rtl="0" algn="l">
              <a:lnSpc>
                <a:spcPct val="100000"/>
              </a:lnSpc>
              <a:spcBef>
                <a:spcPts val="0"/>
              </a:spcBef>
              <a:spcAft>
                <a:spcPts val="0"/>
              </a:spcAft>
              <a:buSzPts val="1100"/>
              <a:buNone/>
            </a:pPr>
            <a:r>
              <a:t/>
            </a:r>
            <a:endParaRPr/>
          </a:p>
        </p:txBody>
      </p:sp>
      <p:sp>
        <p:nvSpPr>
          <p:cNvPr id="430" name="Google Shape;430;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6" name="Google Shape;436;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3" name="Google Shape;443;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CPD Staff HQ &amp; Field Offices | HUD.gov / U.S. Department of Housing and Urban Development (HUD)</a:t>
            </a:r>
            <a:endParaRPr/>
          </a:p>
          <a:p>
            <a:pPr indent="0" lvl="0" marL="0" rtl="0" algn="l">
              <a:lnSpc>
                <a:spcPct val="100000"/>
              </a:lnSpc>
              <a:spcBef>
                <a:spcPts val="0"/>
              </a:spcBef>
              <a:spcAft>
                <a:spcPts val="0"/>
              </a:spcAft>
              <a:buSzPts val="1100"/>
              <a:buNone/>
            </a:pPr>
            <a:r>
              <a:rPr lang="en-US" u="sng">
                <a:solidFill>
                  <a:schemeClr val="hlink"/>
                </a:solidFill>
                <a:hlinkClick r:id="rId3"/>
              </a:rPr>
              <a:t>https://www.hud.gov/program_offices/comm_planning/staff#fieldoffices</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4"/>
              </a:rPr>
              <a:t>SNAPS Announces Relaunch of Regional TA Teams - HUD Exchange</a:t>
            </a:r>
            <a:endParaRPr/>
          </a:p>
          <a:p>
            <a:pPr indent="0" lvl="0" marL="0" rtl="0" algn="l">
              <a:lnSpc>
                <a:spcPct val="100000"/>
              </a:lnSpc>
              <a:spcBef>
                <a:spcPts val="0"/>
              </a:spcBef>
              <a:spcAft>
                <a:spcPts val="0"/>
              </a:spcAft>
              <a:buSzPts val="1100"/>
              <a:buNone/>
            </a:pPr>
            <a:r>
              <a:rPr lang="en-US" u="sng">
                <a:solidFill>
                  <a:schemeClr val="hlink"/>
                </a:solidFill>
                <a:hlinkClick r:id="rId5"/>
              </a:rPr>
              <a:t>https://www.hudexchange.info/news/snaps-announces-relaunch-of-regional-ta-teams/</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6"/>
              </a:rPr>
              <a:t>Welcome to HUD Exchange - HUD Exchange</a:t>
            </a:r>
            <a:endParaRPr/>
          </a:p>
          <a:p>
            <a:pPr indent="0" lvl="0" marL="0" rtl="0" algn="l">
              <a:lnSpc>
                <a:spcPct val="100000"/>
              </a:lnSpc>
              <a:spcBef>
                <a:spcPts val="0"/>
              </a:spcBef>
              <a:spcAft>
                <a:spcPts val="0"/>
              </a:spcAft>
              <a:buSzPts val="1100"/>
              <a:buNone/>
            </a:pPr>
            <a:r>
              <a:rPr lang="en-US" u="sng">
                <a:solidFill>
                  <a:schemeClr val="hlink"/>
                </a:solidFill>
                <a:hlinkClick r:id="rId7"/>
              </a:rPr>
              <a:t>https://www.hudexchange.info/</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8"/>
              </a:rPr>
              <a:t>Ask A Question - HUD Exchange</a:t>
            </a:r>
            <a:endParaRPr/>
          </a:p>
          <a:p>
            <a:pPr indent="0" lvl="0" marL="0" rtl="0" algn="l">
              <a:lnSpc>
                <a:spcPct val="100000"/>
              </a:lnSpc>
              <a:spcBef>
                <a:spcPts val="0"/>
              </a:spcBef>
              <a:spcAft>
                <a:spcPts val="0"/>
              </a:spcAft>
              <a:buSzPts val="1100"/>
              <a:buNone/>
            </a:pPr>
            <a:r>
              <a:rPr lang="en-US" u="sng">
                <a:solidFill>
                  <a:schemeClr val="hlink"/>
                </a:solidFill>
                <a:hlinkClick r:id="rId9"/>
              </a:rPr>
              <a:t>https://www.hudexchange.info/program-support/my-question/</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10"/>
              </a:rPr>
              <a:t>Resource Library - HUD Exchange</a:t>
            </a:r>
            <a:endParaRPr/>
          </a:p>
          <a:p>
            <a:pPr indent="0" lvl="0" marL="0" rtl="0" algn="l">
              <a:lnSpc>
                <a:spcPct val="100000"/>
              </a:lnSpc>
              <a:spcBef>
                <a:spcPts val="0"/>
              </a:spcBef>
              <a:spcAft>
                <a:spcPts val="0"/>
              </a:spcAft>
              <a:buSzPts val="1100"/>
              <a:buNone/>
            </a:pPr>
            <a:r>
              <a:rPr lang="en-US" u="sng">
                <a:solidFill>
                  <a:schemeClr val="hlink"/>
                </a:solidFill>
                <a:hlinkClick r:id="rId11"/>
              </a:rPr>
              <a:t>https://www.hudexchange.info/resources/</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12"/>
              </a:rPr>
              <a:t>Subscribe to HUD Exchange Mailing Lists - HUD Exchange</a:t>
            </a:r>
            <a:endParaRPr/>
          </a:p>
          <a:p>
            <a:pPr indent="0" lvl="0" marL="0" rtl="0" algn="l">
              <a:lnSpc>
                <a:spcPct val="100000"/>
              </a:lnSpc>
              <a:spcBef>
                <a:spcPts val="0"/>
              </a:spcBef>
              <a:spcAft>
                <a:spcPts val="0"/>
              </a:spcAft>
              <a:buSzPts val="1100"/>
              <a:buNone/>
            </a:pPr>
            <a:r>
              <a:rPr lang="en-US" u="sng">
                <a:solidFill>
                  <a:schemeClr val="hlink"/>
                </a:solidFill>
                <a:hlinkClick r:id="rId13"/>
              </a:rPr>
              <a:t>https://www.hudexchange.info/mailinglist/subscribe/?utm_source=HUD+Exchange+Mailing+List</a:t>
            </a:r>
            <a:r>
              <a:rPr lang="en-US"/>
              <a:t> </a:t>
            </a:r>
            <a:endParaRPr/>
          </a:p>
          <a:p>
            <a:pPr indent="0" lvl="0" marL="0" rtl="0" algn="l">
              <a:lnSpc>
                <a:spcPct val="100000"/>
              </a:lnSpc>
              <a:spcBef>
                <a:spcPts val="0"/>
              </a:spcBef>
              <a:spcAft>
                <a:spcPts val="0"/>
              </a:spcAft>
              <a:buSzPts val="1100"/>
              <a:buNone/>
            </a:pPr>
            <a:r>
              <a:t/>
            </a:r>
            <a:endParaRPr/>
          </a:p>
        </p:txBody>
      </p:sp>
      <p:sp>
        <p:nvSpPr>
          <p:cNvPr id="448" name="Google Shape;448;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e-snaps : CoC Program Applications and Grants Management System - HUD Exchange</a:t>
            </a:r>
            <a:endParaRPr/>
          </a:p>
          <a:p>
            <a:pPr indent="0" lvl="0" marL="0" rtl="0" algn="l">
              <a:lnSpc>
                <a:spcPct val="100000"/>
              </a:lnSpc>
              <a:spcBef>
                <a:spcPts val="0"/>
              </a:spcBef>
              <a:spcAft>
                <a:spcPts val="0"/>
              </a:spcAft>
              <a:buSzPts val="1100"/>
              <a:buNone/>
            </a:pPr>
            <a:r>
              <a:rPr lang="en-US" u="sng">
                <a:solidFill>
                  <a:schemeClr val="hlink"/>
                </a:solidFill>
                <a:hlinkClick r:id="rId3"/>
              </a:rPr>
              <a:t>https://www.hudexchange.info/programs/e-snaps/</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4"/>
              </a:rPr>
              <a:t>Sage HMIS Reporting Repository - HUD Exchange</a:t>
            </a:r>
            <a:endParaRPr/>
          </a:p>
          <a:p>
            <a:pPr indent="0" lvl="0" marL="0" rtl="0" algn="l">
              <a:lnSpc>
                <a:spcPct val="100000"/>
              </a:lnSpc>
              <a:spcBef>
                <a:spcPts val="0"/>
              </a:spcBef>
              <a:spcAft>
                <a:spcPts val="0"/>
              </a:spcAft>
              <a:buSzPts val="1100"/>
              <a:buNone/>
            </a:pPr>
            <a:r>
              <a:rPr lang="en-US" u="sng">
                <a:solidFill>
                  <a:schemeClr val="hlink"/>
                </a:solidFill>
                <a:hlinkClick r:id="rId5"/>
              </a:rPr>
              <a:t>https://www.hudexchange.info/programs/sage/</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6"/>
              </a:rPr>
              <a:t>HDX Reporting - HUD Exchange</a:t>
            </a:r>
            <a:endParaRPr/>
          </a:p>
          <a:p>
            <a:pPr indent="0" lvl="0" marL="0" rtl="0" algn="l">
              <a:lnSpc>
                <a:spcPct val="100000"/>
              </a:lnSpc>
              <a:spcBef>
                <a:spcPts val="0"/>
              </a:spcBef>
              <a:spcAft>
                <a:spcPts val="0"/>
              </a:spcAft>
              <a:buSzPts val="1100"/>
              <a:buNone/>
            </a:pPr>
            <a:r>
              <a:rPr lang="en-US" u="sng">
                <a:solidFill>
                  <a:schemeClr val="hlink"/>
                </a:solidFill>
                <a:hlinkClick r:id="rId7"/>
              </a:rPr>
              <a:t>https://www.hudexchange.info/programs/hdx/hdx-reporting/</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8"/>
              </a:rPr>
              <a:t>Stella - HUD Exchange</a:t>
            </a:r>
            <a:endParaRPr/>
          </a:p>
          <a:p>
            <a:pPr indent="0" lvl="0" marL="0" rtl="0" algn="l">
              <a:lnSpc>
                <a:spcPct val="100000"/>
              </a:lnSpc>
              <a:spcBef>
                <a:spcPts val="0"/>
              </a:spcBef>
              <a:spcAft>
                <a:spcPts val="0"/>
              </a:spcAft>
              <a:buSzPts val="1100"/>
              <a:buNone/>
            </a:pPr>
            <a:r>
              <a:rPr lang="en-US" u="sng">
                <a:solidFill>
                  <a:schemeClr val="hlink"/>
                </a:solidFill>
                <a:hlinkClick r:id="rId9"/>
              </a:rPr>
              <a:t>https://www.hudexchange.info/homelessness-assistance/stella/#stella-p-basic-resources</a:t>
            </a:r>
            <a:r>
              <a:rPr lang="en-US"/>
              <a:t> </a:t>
            </a:r>
            <a:endParaRPr/>
          </a:p>
          <a:p>
            <a:pPr indent="0" lvl="0" marL="0" rtl="0" algn="l">
              <a:lnSpc>
                <a:spcPct val="100000"/>
              </a:lnSpc>
              <a:spcBef>
                <a:spcPts val="0"/>
              </a:spcBef>
              <a:spcAft>
                <a:spcPts val="0"/>
              </a:spcAft>
              <a:buSzPts val="1100"/>
              <a:buNone/>
            </a:pPr>
            <a:r>
              <a:t/>
            </a:r>
            <a:endParaRPr/>
          </a:p>
        </p:txBody>
      </p:sp>
      <p:sp>
        <p:nvSpPr>
          <p:cNvPr id="454" name="Google Shape;454;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31ab0bbcc1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131ab0bbcc1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31ab0bbcc1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131ab0bbcc1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B1DDFF"/>
            </a:gs>
            <a:gs pos="100000">
              <a:srgbClr val="CBE8FE"/>
            </a:gs>
          </a:gsLst>
          <a:path path="circle">
            <a:fillToRect b="50%" l="50%" r="50%" t="50%"/>
          </a:path>
          <a:tileRect/>
        </a:gradFill>
      </p:bgPr>
    </p:bg>
    <p:spTree>
      <p:nvGrpSpPr>
        <p:cNvPr id="13" name="Shape 13"/>
        <p:cNvGrpSpPr/>
        <p:nvPr/>
      </p:nvGrpSpPr>
      <p:grpSpPr>
        <a:xfrm>
          <a:off x="0" y="0"/>
          <a:ext cx="0" cy="0"/>
          <a:chOff x="0" y="0"/>
          <a:chExt cx="0" cy="0"/>
        </a:xfrm>
      </p:grpSpPr>
      <p:sp>
        <p:nvSpPr>
          <p:cNvPr id="14" name="Google Shape;14;p87"/>
          <p:cNvSpPr/>
          <p:nvPr/>
        </p:nvSpPr>
        <p:spPr>
          <a:xfrm>
            <a:off x="0" y="0"/>
            <a:ext cx="12192000" cy="6858000"/>
          </a:xfrm>
          <a:prstGeom prst="rect">
            <a:avLst/>
          </a:prstGeom>
          <a:blipFill rotWithShape="1">
            <a:blip r:embed="rId2">
              <a:alphaModFix amt="12000"/>
            </a:blip>
            <a:tile algn="tl" flip="none" tx="-368300" sx="64000" ty="203200" sy="64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entury Gothic"/>
                <a:ea typeface="Century Gothic"/>
                <a:cs typeface="Century Gothic"/>
                <a:sym typeface="Century Gothic"/>
              </a:rPr>
              <a:t>C</a:t>
            </a:r>
            <a:endParaRPr b="0" i="0" sz="1400" u="none" cap="none" strike="noStrike">
              <a:solidFill>
                <a:srgbClr val="000000"/>
              </a:solidFill>
              <a:latin typeface="Arial"/>
              <a:ea typeface="Arial"/>
              <a:cs typeface="Arial"/>
              <a:sym typeface="Arial"/>
            </a:endParaRPr>
          </a:p>
        </p:txBody>
      </p:sp>
      <p:sp>
        <p:nvSpPr>
          <p:cNvPr id="15" name="Google Shape;15;p87"/>
          <p:cNvSpPr/>
          <p:nvPr/>
        </p:nvSpPr>
        <p:spPr>
          <a:xfrm>
            <a:off x="1307870" y="1267730"/>
            <a:ext cx="9576262" cy="4307950"/>
          </a:xfrm>
          <a:prstGeom prst="rect">
            <a:avLst/>
          </a:prstGeom>
          <a:solidFill>
            <a:schemeClr val="dk2"/>
          </a:solidFill>
          <a:ln>
            <a:noFill/>
          </a:ln>
          <a:effectLst>
            <a:outerShdw blurRad="50800" rotWithShape="0" algn="ctr">
              <a:srgbClr val="000000">
                <a:alpha val="6509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87"/>
          <p:cNvSpPr/>
          <p:nvPr/>
        </p:nvSpPr>
        <p:spPr>
          <a:xfrm>
            <a:off x="1447801" y="1411615"/>
            <a:ext cx="9296400" cy="4034770"/>
          </a:xfrm>
          <a:prstGeom prst="rect">
            <a:avLst/>
          </a:prstGeom>
          <a:noFill/>
          <a:ln cap="sq" cmpd="sng" w="9525">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87"/>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 name="Google Shape;18;p87"/>
          <p:cNvGrpSpPr/>
          <p:nvPr/>
        </p:nvGrpSpPr>
        <p:grpSpPr>
          <a:xfrm>
            <a:off x="5250180" y="1267730"/>
            <a:ext cx="1691640" cy="645295"/>
            <a:chOff x="5318306" y="1386268"/>
            <a:chExt cx="1567331" cy="645295"/>
          </a:xfrm>
        </p:grpSpPr>
        <p:cxnSp>
          <p:nvCxnSpPr>
            <p:cNvPr id="19" name="Google Shape;19;p87"/>
            <p:cNvCxnSpPr/>
            <p:nvPr/>
          </p:nvCxnSpPr>
          <p:spPr>
            <a:xfrm>
              <a:off x="5318306" y="1386268"/>
              <a:ext cx="0" cy="640080"/>
            </a:xfrm>
            <a:prstGeom prst="straightConnector1">
              <a:avLst/>
            </a:prstGeom>
            <a:solidFill>
              <a:srgbClr val="262626"/>
            </a:solidFill>
            <a:ln cap="flat" cmpd="sng" w="9525">
              <a:solidFill>
                <a:srgbClr val="D3E9F3"/>
              </a:solidFill>
              <a:prstDash val="solid"/>
              <a:miter lim="800000"/>
              <a:headEnd len="sm" w="sm" type="none"/>
              <a:tailEnd len="sm" w="sm" type="none"/>
            </a:ln>
          </p:spPr>
        </p:cxnSp>
        <p:cxnSp>
          <p:nvCxnSpPr>
            <p:cNvPr id="20" name="Google Shape;20;p87"/>
            <p:cNvCxnSpPr/>
            <p:nvPr/>
          </p:nvCxnSpPr>
          <p:spPr>
            <a:xfrm>
              <a:off x="6885637" y="1386268"/>
              <a:ext cx="0" cy="640080"/>
            </a:xfrm>
            <a:prstGeom prst="straightConnector1">
              <a:avLst/>
            </a:prstGeom>
            <a:solidFill>
              <a:srgbClr val="262626"/>
            </a:solidFill>
            <a:ln cap="flat" cmpd="sng" w="9525">
              <a:solidFill>
                <a:srgbClr val="D3E9F3"/>
              </a:solidFill>
              <a:prstDash val="solid"/>
              <a:miter lim="800000"/>
              <a:headEnd len="sm" w="sm" type="none"/>
              <a:tailEnd len="sm" w="sm" type="none"/>
            </a:ln>
          </p:spPr>
        </p:cxnSp>
        <p:cxnSp>
          <p:nvCxnSpPr>
            <p:cNvPr id="21" name="Google Shape;21;p87"/>
            <p:cNvCxnSpPr/>
            <p:nvPr/>
          </p:nvCxnSpPr>
          <p:spPr>
            <a:xfrm>
              <a:off x="5318306" y="2031563"/>
              <a:ext cx="1567331" cy="0"/>
            </a:xfrm>
            <a:prstGeom prst="straightConnector1">
              <a:avLst/>
            </a:prstGeom>
            <a:solidFill>
              <a:srgbClr val="262626"/>
            </a:solidFill>
            <a:ln cap="flat" cmpd="sng" w="9525">
              <a:solidFill>
                <a:srgbClr val="D3E9F3"/>
              </a:solidFill>
              <a:prstDash val="solid"/>
              <a:miter lim="800000"/>
              <a:headEnd len="sm" w="sm" type="none"/>
              <a:tailEnd len="sm" w="sm" type="none"/>
            </a:ln>
          </p:spPr>
        </p:cxnSp>
      </p:grpSp>
      <p:sp>
        <p:nvSpPr>
          <p:cNvPr id="22" name="Google Shape;22;p87"/>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chemeClr val="lt1"/>
              </a:buClr>
              <a:buSzPts val="7200"/>
              <a:buFont typeface="Century Gothic"/>
              <a:buNone/>
              <a:defRPr b="0" sz="72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7"/>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4" name="Google Shape;24;p87"/>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7"/>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7"/>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08" name="Shape 108"/>
        <p:cNvGrpSpPr/>
        <p:nvPr/>
      </p:nvGrpSpPr>
      <p:grpSpPr>
        <a:xfrm>
          <a:off x="0" y="0"/>
          <a:ext cx="0" cy="0"/>
          <a:chOff x="0" y="0"/>
          <a:chExt cx="0" cy="0"/>
        </a:xfrm>
      </p:grpSpPr>
      <p:sp>
        <p:nvSpPr>
          <p:cNvPr id="109" name="Google Shape;109;p96"/>
          <p:cNvSpPr/>
          <p:nvPr/>
        </p:nvSpPr>
        <p:spPr>
          <a:xfrm>
            <a:off x="9020386" y="237744"/>
            <a:ext cx="2926080" cy="6382512"/>
          </a:xfrm>
          <a:prstGeom prst="rect">
            <a:avLst/>
          </a:prstGeom>
          <a:solidFill>
            <a:schemeClr val="accent1">
              <a:alpha val="8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96"/>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800"/>
              <a:buFont typeface="Century Gothic"/>
              <a:buNone/>
              <a:defRPr b="0" sz="2800" cap="none">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96"/>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12" name="Google Shape;112;p96"/>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13" name="Google Shape;113;p96"/>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9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9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96"/>
          <p:cNvSpPr txBox="1"/>
          <p:nvPr>
            <p:ph idx="12" type="sldNum"/>
          </p:nvPr>
        </p:nvSpPr>
        <p:spPr>
          <a:xfrm>
            <a:off x="10314667" y="6214535"/>
            <a:ext cx="1463040" cy="25603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7" name="Shape 117"/>
        <p:cNvGrpSpPr/>
        <p:nvPr/>
      </p:nvGrpSpPr>
      <p:grpSpPr>
        <a:xfrm>
          <a:off x="0" y="0"/>
          <a:ext cx="0" cy="0"/>
          <a:chOff x="0" y="0"/>
          <a:chExt cx="0" cy="0"/>
        </a:xfrm>
      </p:grpSpPr>
      <p:sp>
        <p:nvSpPr>
          <p:cNvPr id="118" name="Google Shape;118;p9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97"/>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20" name="Google Shape;120;p97"/>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97"/>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97"/>
          <p:cNvSpPr txBox="1"/>
          <p:nvPr>
            <p:ph idx="12" type="sldNum"/>
          </p:nvPr>
        </p:nvSpPr>
        <p:spPr>
          <a:xfrm>
            <a:off x="10314667" y="6214535"/>
            <a:ext cx="1463040" cy="25603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3" name="Shape 123"/>
        <p:cNvGrpSpPr/>
        <p:nvPr/>
      </p:nvGrpSpPr>
      <p:grpSpPr>
        <a:xfrm>
          <a:off x="0" y="0"/>
          <a:ext cx="0" cy="0"/>
          <a:chOff x="0" y="0"/>
          <a:chExt cx="0" cy="0"/>
        </a:xfrm>
      </p:grpSpPr>
      <p:sp>
        <p:nvSpPr>
          <p:cNvPr id="124" name="Google Shape;124;p98"/>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98"/>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26" name="Google Shape;126;p9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9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98"/>
          <p:cNvSpPr txBox="1"/>
          <p:nvPr>
            <p:ph idx="12" type="sldNum"/>
          </p:nvPr>
        </p:nvSpPr>
        <p:spPr>
          <a:xfrm>
            <a:off x="10314667" y="6214535"/>
            <a:ext cx="1463040" cy="25603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B0DBFF"/>
            </a:gs>
            <a:gs pos="100000">
              <a:srgbClr val="CBE8FE"/>
            </a:gs>
          </a:gsLst>
          <a:path path="circle">
            <a:fillToRect b="50%" l="50%" r="50%" t="50%"/>
          </a:path>
          <a:tileRect/>
        </a:gradFill>
      </p:bgPr>
    </p:bg>
    <p:spTree>
      <p:nvGrpSpPr>
        <p:cNvPr id="27" name="Shape 27"/>
        <p:cNvGrpSpPr/>
        <p:nvPr/>
      </p:nvGrpSpPr>
      <p:grpSpPr>
        <a:xfrm>
          <a:off x="0" y="0"/>
          <a:ext cx="0" cy="0"/>
          <a:chOff x="0" y="0"/>
          <a:chExt cx="0" cy="0"/>
        </a:xfrm>
      </p:grpSpPr>
      <p:sp>
        <p:nvSpPr>
          <p:cNvPr id="28" name="Google Shape;28;p90"/>
          <p:cNvSpPr/>
          <p:nvPr/>
        </p:nvSpPr>
        <p:spPr>
          <a:xfrm>
            <a:off x="0" y="0"/>
            <a:ext cx="12192000" cy="6858000"/>
          </a:xfrm>
          <a:prstGeom prst="rect">
            <a:avLst/>
          </a:prstGeom>
          <a:blipFill rotWithShape="1">
            <a:blip r:embed="rId2">
              <a:alphaModFix amt="12000"/>
            </a:blip>
            <a:tile algn="tl" flip="none" tx="-368300" sx="64000" ty="203200" sy="64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entury Gothic"/>
                <a:ea typeface="Century Gothic"/>
                <a:cs typeface="Century Gothic"/>
                <a:sym typeface="Century Gothic"/>
              </a:rPr>
              <a:t>C</a:t>
            </a:r>
            <a:endParaRPr b="0" i="0" sz="1400" u="none" cap="none" strike="noStrike">
              <a:solidFill>
                <a:srgbClr val="000000"/>
              </a:solidFill>
              <a:latin typeface="Arial"/>
              <a:ea typeface="Arial"/>
              <a:cs typeface="Arial"/>
              <a:sym typeface="Arial"/>
            </a:endParaRPr>
          </a:p>
        </p:txBody>
      </p:sp>
      <p:sp>
        <p:nvSpPr>
          <p:cNvPr id="29" name="Google Shape;29;p90"/>
          <p:cNvSpPr/>
          <p:nvPr/>
        </p:nvSpPr>
        <p:spPr>
          <a:xfrm>
            <a:off x="1307870" y="1267730"/>
            <a:ext cx="9576262" cy="4307950"/>
          </a:xfrm>
          <a:prstGeom prst="rect">
            <a:avLst/>
          </a:prstGeom>
          <a:solidFill>
            <a:schemeClr val="dk2"/>
          </a:solidFill>
          <a:ln>
            <a:noFill/>
          </a:ln>
          <a:effectLst>
            <a:outerShdw blurRad="50800" rotWithShape="0" algn="ctr">
              <a:srgbClr val="000000">
                <a:alpha val="6509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90"/>
          <p:cNvSpPr/>
          <p:nvPr/>
        </p:nvSpPr>
        <p:spPr>
          <a:xfrm>
            <a:off x="1447801" y="1411615"/>
            <a:ext cx="9296400" cy="4034770"/>
          </a:xfrm>
          <a:prstGeom prst="rect">
            <a:avLst/>
          </a:prstGeom>
          <a:noFill/>
          <a:ln cap="sq" cmpd="sng" w="9525">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90"/>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90"/>
          <p:cNvGrpSpPr/>
          <p:nvPr/>
        </p:nvGrpSpPr>
        <p:grpSpPr>
          <a:xfrm>
            <a:off x="5250180" y="1267730"/>
            <a:ext cx="1691640" cy="645295"/>
            <a:chOff x="5318306" y="1386268"/>
            <a:chExt cx="1567331" cy="645295"/>
          </a:xfrm>
        </p:grpSpPr>
        <p:cxnSp>
          <p:nvCxnSpPr>
            <p:cNvPr id="33" name="Google Shape;33;p90"/>
            <p:cNvCxnSpPr/>
            <p:nvPr/>
          </p:nvCxnSpPr>
          <p:spPr>
            <a:xfrm>
              <a:off x="5318306" y="1386268"/>
              <a:ext cx="0" cy="640080"/>
            </a:xfrm>
            <a:prstGeom prst="straightConnector1">
              <a:avLst/>
            </a:prstGeom>
            <a:solidFill>
              <a:srgbClr val="262626"/>
            </a:solidFill>
            <a:ln cap="flat" cmpd="sng" w="9525">
              <a:solidFill>
                <a:srgbClr val="D3E9F3"/>
              </a:solidFill>
              <a:prstDash val="solid"/>
              <a:miter lim="800000"/>
              <a:headEnd len="sm" w="sm" type="none"/>
              <a:tailEnd len="sm" w="sm" type="none"/>
            </a:ln>
          </p:spPr>
        </p:cxnSp>
        <p:cxnSp>
          <p:nvCxnSpPr>
            <p:cNvPr id="34" name="Google Shape;34;p90"/>
            <p:cNvCxnSpPr/>
            <p:nvPr/>
          </p:nvCxnSpPr>
          <p:spPr>
            <a:xfrm>
              <a:off x="6885637" y="1386268"/>
              <a:ext cx="0" cy="640080"/>
            </a:xfrm>
            <a:prstGeom prst="straightConnector1">
              <a:avLst/>
            </a:prstGeom>
            <a:solidFill>
              <a:srgbClr val="262626"/>
            </a:solidFill>
            <a:ln cap="flat" cmpd="sng" w="9525">
              <a:solidFill>
                <a:srgbClr val="D3E9F3"/>
              </a:solidFill>
              <a:prstDash val="solid"/>
              <a:miter lim="800000"/>
              <a:headEnd len="sm" w="sm" type="none"/>
              <a:tailEnd len="sm" w="sm" type="none"/>
            </a:ln>
          </p:spPr>
        </p:cxnSp>
        <p:cxnSp>
          <p:nvCxnSpPr>
            <p:cNvPr id="35" name="Google Shape;35;p90"/>
            <p:cNvCxnSpPr/>
            <p:nvPr/>
          </p:nvCxnSpPr>
          <p:spPr>
            <a:xfrm>
              <a:off x="5318306" y="2031563"/>
              <a:ext cx="1567331" cy="0"/>
            </a:xfrm>
            <a:prstGeom prst="straightConnector1">
              <a:avLst/>
            </a:prstGeom>
            <a:solidFill>
              <a:srgbClr val="262626"/>
            </a:solidFill>
            <a:ln cap="flat" cmpd="sng" w="9525">
              <a:solidFill>
                <a:srgbClr val="D3E9F3"/>
              </a:solidFill>
              <a:prstDash val="solid"/>
              <a:miter lim="800000"/>
              <a:headEnd len="sm" w="sm" type="none"/>
              <a:tailEnd len="sm" w="sm" type="none"/>
            </a:ln>
          </p:spPr>
        </p:cxnSp>
      </p:grpSp>
      <p:sp>
        <p:nvSpPr>
          <p:cNvPr id="36" name="Google Shape;36;p90"/>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chemeClr val="lt1"/>
              </a:buClr>
              <a:buSzPts val="7200"/>
              <a:buFont typeface="Century Gothic"/>
              <a:buNone/>
              <a:defRPr sz="72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0"/>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lt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38" name="Google Shape;38;p90"/>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90"/>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0"/>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8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52" name="Google Shape;52;p8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8"/>
          <p:cNvSpPr txBox="1"/>
          <p:nvPr>
            <p:ph idx="12" type="sldNum"/>
          </p:nvPr>
        </p:nvSpPr>
        <p:spPr>
          <a:xfrm>
            <a:off x="10314667" y="6214535"/>
            <a:ext cx="1463040" cy="25603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9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2"/>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lt2"/>
                </a:solidFill>
                <a:latin typeface="Century Gothic"/>
                <a:ea typeface="Century Gothic"/>
                <a:cs typeface="Century Gothic"/>
                <a:sym typeface="Century Gothic"/>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8" name="Google Shape;58;p92"/>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9" name="Google Shape;59;p92"/>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lt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60" name="Google Shape;60;p92"/>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1" name="Google Shape;61;p9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2"/>
          <p:cNvSpPr txBox="1"/>
          <p:nvPr>
            <p:ph idx="12" type="sldNum"/>
          </p:nvPr>
        </p:nvSpPr>
        <p:spPr>
          <a:xfrm>
            <a:off x="10314667" y="6214535"/>
            <a:ext cx="1463040" cy="25603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B1DDFF"/>
            </a:gs>
            <a:gs pos="100000">
              <a:srgbClr val="CBE8FE"/>
            </a:gs>
          </a:gsLst>
          <a:path path="circle">
            <a:fillToRect b="50%" l="50%" r="50%" t="50%"/>
          </a:path>
          <a:tileRect/>
        </a:gradFill>
      </p:bgPr>
    </p:bg>
    <p:spTree>
      <p:nvGrpSpPr>
        <p:cNvPr id="64" name="Shape 64"/>
        <p:cNvGrpSpPr/>
        <p:nvPr/>
      </p:nvGrpSpPr>
      <p:grpSpPr>
        <a:xfrm>
          <a:off x="0" y="0"/>
          <a:ext cx="0" cy="0"/>
          <a:chOff x="0" y="0"/>
          <a:chExt cx="0" cy="0"/>
        </a:xfrm>
      </p:grpSpPr>
      <p:sp>
        <p:nvSpPr>
          <p:cNvPr id="65" name="Google Shape;65;p86"/>
          <p:cNvSpPr/>
          <p:nvPr/>
        </p:nvSpPr>
        <p:spPr>
          <a:xfrm>
            <a:off x="0" y="0"/>
            <a:ext cx="12192000" cy="6858000"/>
          </a:xfrm>
          <a:prstGeom prst="rect">
            <a:avLst/>
          </a:prstGeom>
          <a:blipFill rotWithShape="1">
            <a:blip r:embed="rId2">
              <a:alphaModFix amt="12000"/>
            </a:blip>
            <a:tile algn="tl" flip="none" tx="-368300" sx="64000" ty="203200" sy="64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entury Gothic"/>
                <a:ea typeface="Century Gothic"/>
                <a:cs typeface="Century Gothic"/>
                <a:sym typeface="Century Gothic"/>
              </a:rPr>
              <a:t>C</a:t>
            </a:r>
            <a:endParaRPr b="0" i="0" sz="1400" u="none" cap="none" strike="noStrike">
              <a:solidFill>
                <a:srgbClr val="000000"/>
              </a:solidFill>
              <a:latin typeface="Arial"/>
              <a:ea typeface="Arial"/>
              <a:cs typeface="Arial"/>
              <a:sym typeface="Arial"/>
            </a:endParaRPr>
          </a:p>
        </p:txBody>
      </p:sp>
      <p:sp>
        <p:nvSpPr>
          <p:cNvPr id="66" name="Google Shape;66;p86"/>
          <p:cNvSpPr/>
          <p:nvPr/>
        </p:nvSpPr>
        <p:spPr>
          <a:xfrm>
            <a:off x="1307870" y="1267730"/>
            <a:ext cx="9576262" cy="4307950"/>
          </a:xfrm>
          <a:prstGeom prst="rect">
            <a:avLst/>
          </a:prstGeom>
          <a:solidFill>
            <a:schemeClr val="dk2"/>
          </a:solidFill>
          <a:ln>
            <a:noFill/>
          </a:ln>
          <a:effectLst>
            <a:outerShdw blurRad="50800" rotWithShape="0" algn="ctr">
              <a:srgbClr val="000000">
                <a:alpha val="6509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86"/>
          <p:cNvSpPr/>
          <p:nvPr/>
        </p:nvSpPr>
        <p:spPr>
          <a:xfrm>
            <a:off x="1447801" y="1411615"/>
            <a:ext cx="9296400" cy="4034770"/>
          </a:xfrm>
          <a:prstGeom prst="rect">
            <a:avLst/>
          </a:prstGeom>
          <a:noFill/>
          <a:ln cap="sq" cmpd="sng" w="9525">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86"/>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86"/>
          <p:cNvGrpSpPr/>
          <p:nvPr/>
        </p:nvGrpSpPr>
        <p:grpSpPr>
          <a:xfrm>
            <a:off x="5250180" y="1267730"/>
            <a:ext cx="1691640" cy="645295"/>
            <a:chOff x="5318306" y="1386268"/>
            <a:chExt cx="1567331" cy="645295"/>
          </a:xfrm>
        </p:grpSpPr>
        <p:cxnSp>
          <p:nvCxnSpPr>
            <p:cNvPr id="70" name="Google Shape;70;p86"/>
            <p:cNvCxnSpPr/>
            <p:nvPr/>
          </p:nvCxnSpPr>
          <p:spPr>
            <a:xfrm>
              <a:off x="5318306" y="1386268"/>
              <a:ext cx="0" cy="640080"/>
            </a:xfrm>
            <a:prstGeom prst="straightConnector1">
              <a:avLst/>
            </a:prstGeom>
            <a:solidFill>
              <a:srgbClr val="262626"/>
            </a:solidFill>
            <a:ln cap="flat" cmpd="sng" w="9525">
              <a:solidFill>
                <a:srgbClr val="D3E9F3"/>
              </a:solidFill>
              <a:prstDash val="solid"/>
              <a:miter lim="800000"/>
              <a:headEnd len="sm" w="sm" type="none"/>
              <a:tailEnd len="sm" w="sm" type="none"/>
            </a:ln>
          </p:spPr>
        </p:cxnSp>
        <p:cxnSp>
          <p:nvCxnSpPr>
            <p:cNvPr id="71" name="Google Shape;71;p86"/>
            <p:cNvCxnSpPr/>
            <p:nvPr/>
          </p:nvCxnSpPr>
          <p:spPr>
            <a:xfrm>
              <a:off x="6885637" y="1386268"/>
              <a:ext cx="0" cy="640080"/>
            </a:xfrm>
            <a:prstGeom prst="straightConnector1">
              <a:avLst/>
            </a:prstGeom>
            <a:solidFill>
              <a:srgbClr val="262626"/>
            </a:solidFill>
            <a:ln cap="flat" cmpd="sng" w="9525">
              <a:solidFill>
                <a:srgbClr val="D3E9F3"/>
              </a:solidFill>
              <a:prstDash val="solid"/>
              <a:miter lim="800000"/>
              <a:headEnd len="sm" w="sm" type="none"/>
              <a:tailEnd len="sm" w="sm" type="none"/>
            </a:ln>
          </p:spPr>
        </p:cxnSp>
        <p:cxnSp>
          <p:nvCxnSpPr>
            <p:cNvPr id="72" name="Google Shape;72;p86"/>
            <p:cNvCxnSpPr/>
            <p:nvPr/>
          </p:nvCxnSpPr>
          <p:spPr>
            <a:xfrm>
              <a:off x="5318306" y="2031563"/>
              <a:ext cx="1567331" cy="0"/>
            </a:xfrm>
            <a:prstGeom prst="straightConnector1">
              <a:avLst/>
            </a:prstGeom>
            <a:solidFill>
              <a:srgbClr val="262626"/>
            </a:solidFill>
            <a:ln cap="flat" cmpd="sng" w="9525">
              <a:solidFill>
                <a:srgbClr val="D3E9F3"/>
              </a:solidFill>
              <a:prstDash val="solid"/>
              <a:miter lim="800000"/>
              <a:headEnd len="sm" w="sm" type="none"/>
              <a:tailEnd len="sm" w="sm" type="none"/>
            </a:ln>
          </p:spPr>
        </p:cxnSp>
      </p:grpSp>
      <p:sp>
        <p:nvSpPr>
          <p:cNvPr id="73" name="Google Shape;73;p86"/>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chemeClr val="lt1"/>
              </a:buClr>
              <a:buSzPts val="7200"/>
              <a:buFont typeface="Century Gothic"/>
              <a:buNone/>
              <a:defRPr b="0" sz="72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6"/>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75" name="Google Shape;75;p86"/>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86"/>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6"/>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B0DBFF"/>
            </a:gs>
            <a:gs pos="100000">
              <a:srgbClr val="CBE8FE"/>
            </a:gs>
          </a:gsLst>
          <a:path path="circle">
            <a:fillToRect b="50%" l="50%" r="50%" t="50%"/>
          </a:path>
          <a:tileRect/>
        </a:gradFill>
      </p:bgPr>
    </p:bg>
    <p:spTree>
      <p:nvGrpSpPr>
        <p:cNvPr id="78" name="Shape 78"/>
        <p:cNvGrpSpPr/>
        <p:nvPr/>
      </p:nvGrpSpPr>
      <p:grpSpPr>
        <a:xfrm>
          <a:off x="0" y="0"/>
          <a:ext cx="0" cy="0"/>
          <a:chOff x="0" y="0"/>
          <a:chExt cx="0" cy="0"/>
        </a:xfrm>
      </p:grpSpPr>
      <p:sp>
        <p:nvSpPr>
          <p:cNvPr id="79" name="Google Shape;79;p89"/>
          <p:cNvSpPr/>
          <p:nvPr/>
        </p:nvSpPr>
        <p:spPr>
          <a:xfrm>
            <a:off x="0" y="0"/>
            <a:ext cx="12192000" cy="6858000"/>
          </a:xfrm>
          <a:prstGeom prst="rect">
            <a:avLst/>
          </a:prstGeom>
          <a:blipFill rotWithShape="1">
            <a:blip r:embed="rId2">
              <a:alphaModFix amt="12000"/>
            </a:blip>
            <a:tile algn="tl" flip="none" tx="-368300" sx="64000" ty="203200" sy="64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entury Gothic"/>
                <a:ea typeface="Century Gothic"/>
                <a:cs typeface="Century Gothic"/>
                <a:sym typeface="Century Gothic"/>
              </a:rPr>
              <a:t>C</a:t>
            </a:r>
            <a:endParaRPr b="0" i="0" sz="1400" u="none" cap="none" strike="noStrike">
              <a:solidFill>
                <a:srgbClr val="000000"/>
              </a:solidFill>
              <a:latin typeface="Arial"/>
              <a:ea typeface="Arial"/>
              <a:cs typeface="Arial"/>
              <a:sym typeface="Arial"/>
            </a:endParaRPr>
          </a:p>
        </p:txBody>
      </p:sp>
      <p:sp>
        <p:nvSpPr>
          <p:cNvPr id="80" name="Google Shape;80;p89"/>
          <p:cNvSpPr/>
          <p:nvPr/>
        </p:nvSpPr>
        <p:spPr>
          <a:xfrm>
            <a:off x="1307870" y="1267730"/>
            <a:ext cx="9576262" cy="4307950"/>
          </a:xfrm>
          <a:prstGeom prst="rect">
            <a:avLst/>
          </a:prstGeom>
          <a:solidFill>
            <a:schemeClr val="dk2"/>
          </a:solidFill>
          <a:ln>
            <a:noFill/>
          </a:ln>
          <a:effectLst>
            <a:outerShdw blurRad="50800" rotWithShape="0" algn="ctr">
              <a:srgbClr val="000000">
                <a:alpha val="6509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89"/>
          <p:cNvSpPr/>
          <p:nvPr/>
        </p:nvSpPr>
        <p:spPr>
          <a:xfrm>
            <a:off x="1447801" y="1411615"/>
            <a:ext cx="9296400" cy="4034770"/>
          </a:xfrm>
          <a:prstGeom prst="rect">
            <a:avLst/>
          </a:prstGeom>
          <a:noFill/>
          <a:ln cap="sq" cmpd="sng" w="9525">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89"/>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 name="Google Shape;83;p89"/>
          <p:cNvGrpSpPr/>
          <p:nvPr/>
        </p:nvGrpSpPr>
        <p:grpSpPr>
          <a:xfrm>
            <a:off x="5250180" y="1267730"/>
            <a:ext cx="1691640" cy="645295"/>
            <a:chOff x="5318306" y="1386268"/>
            <a:chExt cx="1567331" cy="645295"/>
          </a:xfrm>
        </p:grpSpPr>
        <p:cxnSp>
          <p:nvCxnSpPr>
            <p:cNvPr id="84" name="Google Shape;84;p89"/>
            <p:cNvCxnSpPr/>
            <p:nvPr/>
          </p:nvCxnSpPr>
          <p:spPr>
            <a:xfrm>
              <a:off x="5318306" y="1386268"/>
              <a:ext cx="0" cy="640080"/>
            </a:xfrm>
            <a:prstGeom prst="straightConnector1">
              <a:avLst/>
            </a:prstGeom>
            <a:solidFill>
              <a:srgbClr val="262626"/>
            </a:solidFill>
            <a:ln cap="flat" cmpd="sng" w="9525">
              <a:solidFill>
                <a:srgbClr val="D3E9F3"/>
              </a:solidFill>
              <a:prstDash val="solid"/>
              <a:miter lim="800000"/>
              <a:headEnd len="sm" w="sm" type="none"/>
              <a:tailEnd len="sm" w="sm" type="none"/>
            </a:ln>
          </p:spPr>
        </p:cxnSp>
        <p:cxnSp>
          <p:nvCxnSpPr>
            <p:cNvPr id="85" name="Google Shape;85;p89"/>
            <p:cNvCxnSpPr/>
            <p:nvPr/>
          </p:nvCxnSpPr>
          <p:spPr>
            <a:xfrm>
              <a:off x="6885637" y="1386268"/>
              <a:ext cx="0" cy="640080"/>
            </a:xfrm>
            <a:prstGeom prst="straightConnector1">
              <a:avLst/>
            </a:prstGeom>
            <a:solidFill>
              <a:srgbClr val="262626"/>
            </a:solidFill>
            <a:ln cap="flat" cmpd="sng" w="9525">
              <a:solidFill>
                <a:srgbClr val="D3E9F3"/>
              </a:solidFill>
              <a:prstDash val="solid"/>
              <a:miter lim="800000"/>
              <a:headEnd len="sm" w="sm" type="none"/>
              <a:tailEnd len="sm" w="sm" type="none"/>
            </a:ln>
          </p:spPr>
        </p:cxnSp>
        <p:cxnSp>
          <p:nvCxnSpPr>
            <p:cNvPr id="86" name="Google Shape;86;p89"/>
            <p:cNvCxnSpPr/>
            <p:nvPr/>
          </p:nvCxnSpPr>
          <p:spPr>
            <a:xfrm>
              <a:off x="5318306" y="2031563"/>
              <a:ext cx="1567331" cy="0"/>
            </a:xfrm>
            <a:prstGeom prst="straightConnector1">
              <a:avLst/>
            </a:prstGeom>
            <a:solidFill>
              <a:srgbClr val="262626"/>
            </a:solidFill>
            <a:ln cap="flat" cmpd="sng" w="9525">
              <a:solidFill>
                <a:srgbClr val="D3E9F3"/>
              </a:solidFill>
              <a:prstDash val="solid"/>
              <a:miter lim="800000"/>
              <a:headEnd len="sm" w="sm" type="none"/>
              <a:tailEnd len="sm" w="sm" type="none"/>
            </a:ln>
          </p:spPr>
        </p:cxnSp>
      </p:grpSp>
      <p:sp>
        <p:nvSpPr>
          <p:cNvPr id="87" name="Google Shape;87;p89"/>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chemeClr val="lt1"/>
              </a:buClr>
              <a:buSzPts val="7200"/>
              <a:buFont typeface="Century Gothic"/>
              <a:buNone/>
              <a:defRPr sz="72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89"/>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lt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89" name="Google Shape;89;p89"/>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89"/>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89"/>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2" name="Shape 92"/>
        <p:cNvGrpSpPr/>
        <p:nvPr/>
      </p:nvGrpSpPr>
      <p:grpSpPr>
        <a:xfrm>
          <a:off x="0" y="0"/>
          <a:ext cx="0" cy="0"/>
          <a:chOff x="0" y="0"/>
          <a:chExt cx="0" cy="0"/>
        </a:xfrm>
      </p:grpSpPr>
      <p:sp>
        <p:nvSpPr>
          <p:cNvPr id="93" name="Google Shape;93;p9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93"/>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95" name="Google Shape;95;p93"/>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96" name="Google Shape;96;p9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9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93"/>
          <p:cNvSpPr txBox="1"/>
          <p:nvPr>
            <p:ph idx="12" type="sldNum"/>
          </p:nvPr>
        </p:nvSpPr>
        <p:spPr>
          <a:xfrm>
            <a:off x="10314667" y="6214535"/>
            <a:ext cx="1463040" cy="25603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9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9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9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94"/>
          <p:cNvSpPr txBox="1"/>
          <p:nvPr>
            <p:ph idx="12" type="sldNum"/>
          </p:nvPr>
        </p:nvSpPr>
        <p:spPr>
          <a:xfrm>
            <a:off x="10314667" y="6214535"/>
            <a:ext cx="1463040" cy="25603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9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9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95"/>
          <p:cNvSpPr txBox="1"/>
          <p:nvPr>
            <p:ph idx="12" type="sldNum"/>
          </p:nvPr>
        </p:nvSpPr>
        <p:spPr>
          <a:xfrm>
            <a:off x="10314667" y="6214535"/>
            <a:ext cx="1463040" cy="25603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1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85"/>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8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Century Gothic"/>
              <a:buNone/>
              <a:defRPr b="0" i="0" sz="4800" u="none" cap="none" strike="noStrike">
                <a:solidFill>
                  <a:srgbClr val="262626"/>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8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chemeClr val="dk2"/>
              </a:buClr>
              <a:buSzPts val="1800"/>
              <a:buFont typeface="Arial"/>
              <a:buChar char="•"/>
              <a:defRPr b="0" i="0" sz="1800" u="none" cap="none" strike="noStrike">
                <a:solidFill>
                  <a:schemeClr val="dk1"/>
                </a:solidFill>
                <a:latin typeface="Century Gothic"/>
                <a:ea typeface="Century Gothic"/>
                <a:cs typeface="Century Gothic"/>
                <a:sym typeface="Century Gothic"/>
              </a:defRPr>
            </a:lvl1pPr>
            <a:lvl2pPr indent="-330200" lvl="1" marL="914400" marR="0" rtl="0" algn="l">
              <a:lnSpc>
                <a:spcPct val="100000"/>
              </a:lnSpc>
              <a:spcBef>
                <a:spcPts val="500"/>
              </a:spcBef>
              <a:spcAft>
                <a:spcPts val="0"/>
              </a:spcAft>
              <a:buClr>
                <a:schemeClr val="dk2"/>
              </a:buClr>
              <a:buSzPts val="1600"/>
              <a:buFont typeface="Arial"/>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500"/>
              </a:spcBef>
              <a:spcAft>
                <a:spcPts val="0"/>
              </a:spcAft>
              <a:buClr>
                <a:schemeClr val="dk2"/>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500"/>
              </a:spcBef>
              <a:spcAft>
                <a:spcPts val="0"/>
              </a:spcAft>
              <a:buClr>
                <a:schemeClr val="dk2"/>
              </a:buClr>
              <a:buSzPts val="1400"/>
              <a:buFont typeface="Arial"/>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500"/>
              </a:spcBef>
              <a:spcAft>
                <a:spcPts val="0"/>
              </a:spcAft>
              <a:buClr>
                <a:schemeClr val="dk2"/>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100000"/>
              </a:lnSpc>
              <a:spcBef>
                <a:spcPts val="500"/>
              </a:spcBef>
              <a:spcAft>
                <a:spcPts val="0"/>
              </a:spcAft>
              <a:buClr>
                <a:schemeClr val="dk2"/>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100000"/>
              </a:lnSpc>
              <a:spcBef>
                <a:spcPts val="500"/>
              </a:spcBef>
              <a:spcAft>
                <a:spcPts val="0"/>
              </a:spcAft>
              <a:buClr>
                <a:schemeClr val="dk2"/>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100000"/>
              </a:lnSpc>
              <a:spcBef>
                <a:spcPts val="500"/>
              </a:spcBef>
              <a:spcAft>
                <a:spcPts val="0"/>
              </a:spcAft>
              <a:buClr>
                <a:schemeClr val="dk2"/>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100000"/>
              </a:lnSpc>
              <a:spcBef>
                <a:spcPts val="500"/>
              </a:spcBef>
              <a:spcAft>
                <a:spcPts val="0"/>
              </a:spcAft>
              <a:buClr>
                <a:schemeClr val="dk2"/>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9" name="Google Shape;9;p8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8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 name="Google Shape;11;p85"/>
          <p:cNvSpPr txBox="1"/>
          <p:nvPr>
            <p:ph idx="12" type="sldNum"/>
          </p:nvPr>
        </p:nvSpPr>
        <p:spPr>
          <a:xfrm>
            <a:off x="10314667"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85"/>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1" name="Shape 41"/>
        <p:cNvGrpSpPr/>
        <p:nvPr/>
      </p:nvGrpSpPr>
      <p:grpSpPr>
        <a:xfrm>
          <a:off x="0" y="0"/>
          <a:ext cx="0" cy="0"/>
          <a:chOff x="0" y="0"/>
          <a:chExt cx="0" cy="0"/>
        </a:xfrm>
      </p:grpSpPr>
      <p:sp>
        <p:nvSpPr>
          <p:cNvPr id="42" name="Google Shape;42;p84"/>
          <p:cNvSpPr/>
          <p:nvPr/>
        </p:nvSpPr>
        <p:spPr>
          <a:xfrm>
            <a:off x="234696" y="237744"/>
            <a:ext cx="11722608" cy="6382512"/>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8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EFEFE"/>
              </a:buClr>
              <a:buSzPts val="4800"/>
              <a:buFont typeface="Century Gothic"/>
              <a:buNone/>
              <a:defRPr b="0" i="0" sz="4800" u="none" cap="none" strike="noStrike">
                <a:solidFill>
                  <a:srgbClr val="FEFEFE"/>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8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chemeClr val="lt2"/>
              </a:buClr>
              <a:buSzPts val="1800"/>
              <a:buFont typeface="Arial"/>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lnSpc>
                <a:spcPct val="100000"/>
              </a:lnSpc>
              <a:spcBef>
                <a:spcPts val="500"/>
              </a:spcBef>
              <a:spcAft>
                <a:spcPts val="0"/>
              </a:spcAft>
              <a:buClr>
                <a:schemeClr val="lt2"/>
              </a:buClr>
              <a:buSzPts val="1600"/>
              <a:buFont typeface="Arial"/>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lnSpc>
                <a:spcPct val="100000"/>
              </a:lnSpc>
              <a:spcBef>
                <a:spcPts val="500"/>
              </a:spcBef>
              <a:spcAft>
                <a:spcPts val="0"/>
              </a:spcAft>
              <a:buClr>
                <a:schemeClr val="lt2"/>
              </a:buClr>
              <a:buSzPts val="1400"/>
              <a:buFont typeface="Arial"/>
              <a:buChar char="•"/>
              <a:defRPr b="0" i="0" sz="1400" u="none" cap="none" strike="noStrike">
                <a:solidFill>
                  <a:schemeClr val="lt1"/>
                </a:solidFill>
                <a:latin typeface="Century Gothic"/>
                <a:ea typeface="Century Gothic"/>
                <a:cs typeface="Century Gothic"/>
                <a:sym typeface="Century Gothic"/>
              </a:defRPr>
            </a:lvl3pPr>
            <a:lvl4pPr indent="-317500" lvl="3" marL="1828800" marR="0" rtl="0" algn="l">
              <a:lnSpc>
                <a:spcPct val="100000"/>
              </a:lnSpc>
              <a:spcBef>
                <a:spcPts val="500"/>
              </a:spcBef>
              <a:spcAft>
                <a:spcPts val="0"/>
              </a:spcAft>
              <a:buClr>
                <a:schemeClr val="lt2"/>
              </a:buClr>
              <a:buSzPts val="1400"/>
              <a:buFont typeface="Arial"/>
              <a:buChar char="•"/>
              <a:defRPr b="0" i="0" sz="1400" u="none" cap="none" strike="noStrike">
                <a:solidFill>
                  <a:schemeClr val="lt1"/>
                </a:solidFill>
                <a:latin typeface="Century Gothic"/>
                <a:ea typeface="Century Gothic"/>
                <a:cs typeface="Century Gothic"/>
                <a:sym typeface="Century Gothic"/>
              </a:defRPr>
            </a:lvl4pPr>
            <a:lvl5pPr indent="-317500" lvl="4" marL="2286000" marR="0" rtl="0" algn="l">
              <a:lnSpc>
                <a:spcPct val="100000"/>
              </a:lnSpc>
              <a:spcBef>
                <a:spcPts val="500"/>
              </a:spcBef>
              <a:spcAft>
                <a:spcPts val="0"/>
              </a:spcAft>
              <a:buClr>
                <a:schemeClr val="lt2"/>
              </a:buClr>
              <a:buSzPts val="1400"/>
              <a:buFont typeface="Arial"/>
              <a:buChar char="•"/>
              <a:defRPr b="0" i="0" sz="1400" u="none" cap="none" strike="noStrike">
                <a:solidFill>
                  <a:schemeClr val="lt1"/>
                </a:solidFill>
                <a:latin typeface="Century Gothic"/>
                <a:ea typeface="Century Gothic"/>
                <a:cs typeface="Century Gothic"/>
                <a:sym typeface="Century Gothic"/>
              </a:defRPr>
            </a:lvl5pPr>
            <a:lvl6pPr indent="-317500" lvl="5" marL="2743200" marR="0" rtl="0" algn="l">
              <a:lnSpc>
                <a:spcPct val="100000"/>
              </a:lnSpc>
              <a:spcBef>
                <a:spcPts val="500"/>
              </a:spcBef>
              <a:spcAft>
                <a:spcPts val="0"/>
              </a:spcAft>
              <a:buClr>
                <a:schemeClr val="lt2"/>
              </a:buClr>
              <a:buSzPts val="1400"/>
              <a:buFont typeface="Arial"/>
              <a:buChar char="•"/>
              <a:defRPr b="0" i="0" sz="1400" u="none" cap="none" strike="noStrike">
                <a:solidFill>
                  <a:schemeClr val="lt1"/>
                </a:solidFill>
                <a:latin typeface="Century Gothic"/>
                <a:ea typeface="Century Gothic"/>
                <a:cs typeface="Century Gothic"/>
                <a:sym typeface="Century Gothic"/>
              </a:defRPr>
            </a:lvl6pPr>
            <a:lvl7pPr indent="-317500" lvl="6" marL="3200400" marR="0" rtl="0" algn="l">
              <a:lnSpc>
                <a:spcPct val="100000"/>
              </a:lnSpc>
              <a:spcBef>
                <a:spcPts val="500"/>
              </a:spcBef>
              <a:spcAft>
                <a:spcPts val="0"/>
              </a:spcAft>
              <a:buClr>
                <a:schemeClr val="lt2"/>
              </a:buClr>
              <a:buSzPts val="1400"/>
              <a:buFont typeface="Arial"/>
              <a:buChar char="•"/>
              <a:defRPr b="0" i="0" sz="1400" u="none" cap="none" strike="noStrike">
                <a:solidFill>
                  <a:schemeClr val="lt1"/>
                </a:solidFill>
                <a:latin typeface="Century Gothic"/>
                <a:ea typeface="Century Gothic"/>
                <a:cs typeface="Century Gothic"/>
                <a:sym typeface="Century Gothic"/>
              </a:defRPr>
            </a:lvl7pPr>
            <a:lvl8pPr indent="-317500" lvl="7" marL="3657600" marR="0" rtl="0" algn="l">
              <a:lnSpc>
                <a:spcPct val="100000"/>
              </a:lnSpc>
              <a:spcBef>
                <a:spcPts val="500"/>
              </a:spcBef>
              <a:spcAft>
                <a:spcPts val="0"/>
              </a:spcAft>
              <a:buClr>
                <a:schemeClr val="lt2"/>
              </a:buClr>
              <a:buSzPts val="1400"/>
              <a:buFont typeface="Arial"/>
              <a:buChar char="•"/>
              <a:defRPr b="0" i="0" sz="1400" u="none" cap="none" strike="noStrike">
                <a:solidFill>
                  <a:schemeClr val="lt1"/>
                </a:solidFill>
                <a:latin typeface="Century Gothic"/>
                <a:ea typeface="Century Gothic"/>
                <a:cs typeface="Century Gothic"/>
                <a:sym typeface="Century Gothic"/>
              </a:defRPr>
            </a:lvl8pPr>
            <a:lvl9pPr indent="-317500" lvl="8" marL="4114800" marR="0" rtl="0" algn="l">
              <a:lnSpc>
                <a:spcPct val="100000"/>
              </a:lnSpc>
              <a:spcBef>
                <a:spcPts val="500"/>
              </a:spcBef>
              <a:spcAft>
                <a:spcPts val="0"/>
              </a:spcAft>
              <a:buClr>
                <a:schemeClr val="lt2"/>
              </a:buClr>
              <a:buSzPts val="1400"/>
              <a:buFont typeface="Arial"/>
              <a:buChar char="•"/>
              <a:defRPr b="0" i="0" sz="1400" u="none" cap="none" strike="noStrike">
                <a:solidFill>
                  <a:schemeClr val="lt1"/>
                </a:solidFill>
                <a:latin typeface="Century Gothic"/>
                <a:ea typeface="Century Gothic"/>
                <a:cs typeface="Century Gothic"/>
                <a:sym typeface="Century Gothic"/>
              </a:defRPr>
            </a:lvl9pPr>
          </a:lstStyle>
          <a:p/>
        </p:txBody>
      </p:sp>
      <p:sp>
        <p:nvSpPr>
          <p:cNvPr id="45" name="Google Shape;45;p8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FEFEFE"/>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46" name="Google Shape;46;p8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FEFEFE"/>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47" name="Google Shape;47;p84"/>
          <p:cNvSpPr txBox="1"/>
          <p:nvPr>
            <p:ph idx="12" type="sldNum"/>
          </p:nvPr>
        </p:nvSpPr>
        <p:spPr>
          <a:xfrm>
            <a:off x="10314667"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84"/>
          <p:cNvSpPr/>
          <p:nvPr/>
        </p:nvSpPr>
        <p:spPr>
          <a:xfrm>
            <a:off x="371856" y="374904"/>
            <a:ext cx="11448288" cy="6108192"/>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www.hudexchange.info/" TargetMode="External"/><Relationship Id="rId4" Type="http://schemas.openxmlformats.org/officeDocument/2006/relationships/hyperlink" Target="https://www.hudexchange.info/program-support/my-question/" TargetMode="External"/><Relationship Id="rId5" Type="http://schemas.openxmlformats.org/officeDocument/2006/relationships/hyperlink" Target="https://www.hudexchange.info/resources/" TargetMode="External"/><Relationship Id="rId6" Type="http://schemas.openxmlformats.org/officeDocument/2006/relationships/hyperlink" Target="https://www.hudexchange.info/mailinglist/subscribe/?utm_source=HUD+Exchange+Mailing+Li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www.hudexchange.info/programs/e-snaps/" TargetMode="External"/><Relationship Id="rId4" Type="http://schemas.openxmlformats.org/officeDocument/2006/relationships/hyperlink" Target="https://www.hudexchange.info/programs/hdx/hdx-reportin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31ab0bbcc1_0_35"/>
          <p:cNvSpPr txBox="1"/>
          <p:nvPr>
            <p:ph type="ctrTitle"/>
          </p:nvPr>
        </p:nvSpPr>
        <p:spPr>
          <a:xfrm>
            <a:off x="1561708" y="2091263"/>
            <a:ext cx="9068700" cy="2590800"/>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chemeClr val="lt1"/>
              </a:buClr>
              <a:buSzPts val="7200"/>
              <a:buFont typeface="Century Gothic"/>
              <a:buNone/>
            </a:pPr>
            <a:r>
              <a:rPr lang="en-US"/>
              <a:t>COC ROLES AND RESPONSIBILITIES</a:t>
            </a:r>
            <a:endParaRPr/>
          </a:p>
        </p:txBody>
      </p:sp>
      <p:sp>
        <p:nvSpPr>
          <p:cNvPr id="134" name="Google Shape;134;g131ab0bbcc1_0_35"/>
          <p:cNvSpPr txBox="1"/>
          <p:nvPr>
            <p:ph idx="1" type="subTitle"/>
          </p:nvPr>
        </p:nvSpPr>
        <p:spPr>
          <a:xfrm>
            <a:off x="1562100" y="4682062"/>
            <a:ext cx="9070800" cy="4572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600"/>
              <a:buNone/>
            </a:pPr>
            <a:r>
              <a:rPr lang="en-US"/>
              <a:t>Regional Team Training #2: June 15 &amp; 16,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EFEFE"/>
              </a:buClr>
              <a:buSzPct val="100000"/>
              <a:buFont typeface="Century Gothic"/>
              <a:buNone/>
            </a:pPr>
            <a:r>
              <a:rPr lang="en-US"/>
              <a:t>Annual Governance Charter Review</a:t>
            </a:r>
            <a:endParaRPr/>
          </a:p>
        </p:txBody>
      </p:sp>
      <p:sp>
        <p:nvSpPr>
          <p:cNvPr id="211" name="Google Shape;211;p46"/>
          <p:cNvSpPr txBox="1"/>
          <p:nvPr>
            <p:ph idx="1" type="body"/>
          </p:nvPr>
        </p:nvSpPr>
        <p:spPr>
          <a:xfrm>
            <a:off x="1066800" y="2206250"/>
            <a:ext cx="6874500" cy="3931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en-US" sz="2800"/>
              <a:t>Governance charter must be:</a:t>
            </a:r>
            <a:endParaRPr/>
          </a:p>
          <a:p>
            <a:pPr indent="-182880" lvl="1" marL="457200" rtl="0" algn="l">
              <a:lnSpc>
                <a:spcPct val="100000"/>
              </a:lnSpc>
              <a:spcBef>
                <a:spcPts val="500"/>
              </a:spcBef>
              <a:spcAft>
                <a:spcPts val="0"/>
              </a:spcAft>
              <a:buSzPts val="2400"/>
              <a:buChar char="•"/>
            </a:pPr>
            <a:r>
              <a:rPr lang="en-US" sz="2400"/>
              <a:t>Developed in consultation with the Collaborative Applicant and HMIS Lead</a:t>
            </a:r>
            <a:endParaRPr/>
          </a:p>
          <a:p>
            <a:pPr indent="-182880" lvl="1" marL="457200" rtl="0" algn="l">
              <a:lnSpc>
                <a:spcPct val="100000"/>
              </a:lnSpc>
              <a:spcBef>
                <a:spcPts val="500"/>
              </a:spcBef>
              <a:spcAft>
                <a:spcPts val="0"/>
              </a:spcAft>
              <a:buSzPts val="2400"/>
              <a:buChar char="•"/>
            </a:pPr>
            <a:r>
              <a:rPr lang="en-US" sz="2400"/>
              <a:t>Reviewed and updated annually</a:t>
            </a:r>
            <a:endParaRPr/>
          </a:p>
          <a:p>
            <a:pPr indent="-182880" lvl="1" marL="457200" rtl="0" algn="l">
              <a:lnSpc>
                <a:spcPct val="100000"/>
              </a:lnSpc>
              <a:spcBef>
                <a:spcPts val="500"/>
              </a:spcBef>
              <a:spcAft>
                <a:spcPts val="0"/>
              </a:spcAft>
              <a:buSzPts val="2400"/>
              <a:buChar char="•"/>
            </a:pPr>
            <a:r>
              <a:rPr lang="en-US" sz="2400"/>
              <a:t>Adopted by full CoC membership at least every five years</a:t>
            </a:r>
            <a:endParaRPr/>
          </a:p>
          <a:p>
            <a:pPr indent="-30480" lvl="1" marL="457200" rtl="0" algn="l">
              <a:lnSpc>
                <a:spcPct val="100000"/>
              </a:lnSpc>
              <a:spcBef>
                <a:spcPts val="500"/>
              </a:spcBef>
              <a:spcAft>
                <a:spcPts val="0"/>
              </a:spcAft>
              <a:buSzPts val="2400"/>
              <a:buNone/>
            </a:pPr>
            <a:r>
              <a:t/>
            </a:r>
            <a:endParaRPr sz="2400"/>
          </a:p>
          <a:p>
            <a:pPr indent="-68578" lvl="0" marL="182880" rtl="0" algn="l">
              <a:lnSpc>
                <a:spcPct val="100000"/>
              </a:lnSpc>
              <a:spcBef>
                <a:spcPts val="900"/>
              </a:spcBef>
              <a:spcAft>
                <a:spcPts val="0"/>
              </a:spcAft>
              <a:buSzPts val="1800"/>
              <a:buNone/>
            </a:pPr>
            <a:r>
              <a:t/>
            </a:r>
            <a:endParaRPr/>
          </a:p>
        </p:txBody>
      </p:sp>
      <p:pic>
        <p:nvPicPr>
          <p:cNvPr id="212" name="Google Shape;212;p46"/>
          <p:cNvPicPr preferRelativeResize="0"/>
          <p:nvPr/>
        </p:nvPicPr>
        <p:blipFill rotWithShape="1">
          <a:blip r:embed="rId3">
            <a:alphaModFix/>
          </a:blip>
          <a:srcRect b="0" l="0" r="0" t="0"/>
          <a:stretch/>
        </p:blipFill>
        <p:spPr>
          <a:xfrm>
            <a:off x="9060925" y="2579439"/>
            <a:ext cx="1699123" cy="16991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Evaluation of System</a:t>
            </a:r>
            <a:endParaRPr/>
          </a:p>
        </p:txBody>
      </p:sp>
      <p:sp>
        <p:nvSpPr>
          <p:cNvPr id="218" name="Google Shape;218;p47"/>
          <p:cNvSpPr txBox="1"/>
          <p:nvPr>
            <p:ph idx="1" type="body"/>
          </p:nvPr>
        </p:nvSpPr>
        <p:spPr>
          <a:xfrm>
            <a:off x="1273050" y="2103120"/>
            <a:ext cx="10058400" cy="393180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400"/>
              <a:buChar char="•"/>
            </a:pPr>
            <a:r>
              <a:rPr lang="en-US" sz="2400"/>
              <a:t>Homeless Response</a:t>
            </a:r>
            <a:endParaRPr sz="2400"/>
          </a:p>
          <a:p>
            <a:pPr indent="-182880" lvl="0" marL="182880" rtl="0" algn="l">
              <a:lnSpc>
                <a:spcPct val="100000"/>
              </a:lnSpc>
              <a:spcBef>
                <a:spcPts val="900"/>
              </a:spcBef>
              <a:spcAft>
                <a:spcPts val="0"/>
              </a:spcAft>
              <a:buSzPts val="2400"/>
              <a:buChar char="•"/>
            </a:pPr>
            <a:r>
              <a:rPr lang="en-US" sz="2400"/>
              <a:t>Coordinated Entry</a:t>
            </a:r>
            <a:endParaRPr sz="2400"/>
          </a:p>
          <a:p>
            <a:pPr indent="-182880" lvl="0" marL="182880" rtl="0" algn="l">
              <a:lnSpc>
                <a:spcPct val="100000"/>
              </a:lnSpc>
              <a:spcBef>
                <a:spcPts val="0"/>
              </a:spcBef>
              <a:spcAft>
                <a:spcPts val="0"/>
              </a:spcAft>
              <a:buSzPts val="2400"/>
              <a:buChar char="•"/>
            </a:pPr>
            <a:r>
              <a:rPr lang="en-US" sz="2400"/>
              <a:t>Collaborative Applicant</a:t>
            </a:r>
            <a:endParaRPr sz="2400"/>
          </a:p>
          <a:p>
            <a:pPr indent="-182880" lvl="0" marL="182880" rtl="0" algn="l">
              <a:lnSpc>
                <a:spcPct val="100000"/>
              </a:lnSpc>
              <a:spcBef>
                <a:spcPts val="900"/>
              </a:spcBef>
              <a:spcAft>
                <a:spcPts val="0"/>
              </a:spcAft>
              <a:buSzPts val="2400"/>
              <a:buChar char="•"/>
            </a:pPr>
            <a:r>
              <a:rPr lang="en-US" sz="2400"/>
              <a:t>HMIS Software Solution</a:t>
            </a:r>
            <a:endParaRPr sz="2400"/>
          </a:p>
          <a:p>
            <a:pPr indent="-182880" lvl="0" marL="182880" rtl="0" algn="l">
              <a:lnSpc>
                <a:spcPct val="100000"/>
              </a:lnSpc>
              <a:spcBef>
                <a:spcPts val="900"/>
              </a:spcBef>
              <a:spcAft>
                <a:spcPts val="0"/>
              </a:spcAft>
              <a:buSzPts val="2400"/>
              <a:buChar char="•"/>
            </a:pPr>
            <a:r>
              <a:rPr lang="en-US" sz="2400"/>
              <a:t>HMIS Lead</a:t>
            </a:r>
            <a:endParaRPr sz="2400"/>
          </a:p>
          <a:p>
            <a:pPr indent="0" lvl="0" marL="182880" rtl="0" algn="l">
              <a:lnSpc>
                <a:spcPct val="100000"/>
              </a:lnSpc>
              <a:spcBef>
                <a:spcPts val="900"/>
              </a:spcBef>
              <a:spcAft>
                <a:spcPts val="0"/>
              </a:spcAft>
              <a:buSzPts val="1800"/>
              <a:buNone/>
            </a:pPr>
            <a:r>
              <a:t/>
            </a:r>
            <a:endParaRPr sz="2400"/>
          </a:p>
        </p:txBody>
      </p:sp>
      <p:pic>
        <p:nvPicPr>
          <p:cNvPr id="219" name="Google Shape;219;p47"/>
          <p:cNvPicPr preferRelativeResize="0"/>
          <p:nvPr/>
        </p:nvPicPr>
        <p:blipFill rotWithShape="1">
          <a:blip r:embed="rId3">
            <a:alphaModFix/>
          </a:blip>
          <a:srcRect b="0" l="0" r="0" t="0"/>
          <a:stretch/>
        </p:blipFill>
        <p:spPr>
          <a:xfrm>
            <a:off x="7397975" y="2126100"/>
            <a:ext cx="2605800" cy="260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Conflict of Interest</a:t>
            </a:r>
            <a:endParaRPr/>
          </a:p>
        </p:txBody>
      </p:sp>
      <p:sp>
        <p:nvSpPr>
          <p:cNvPr id="225" name="Google Shape;225;p4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400"/>
              <a:buChar char="•"/>
            </a:pPr>
            <a:r>
              <a:rPr lang="en-US" sz="2400"/>
              <a:t>Members must follow code of conduct, conflict of interest, and recusal process</a:t>
            </a:r>
            <a:endParaRPr sz="2400"/>
          </a:p>
          <a:p>
            <a:pPr indent="-182880" lvl="0" marL="182880" rtl="0" algn="l">
              <a:lnSpc>
                <a:spcPct val="100000"/>
              </a:lnSpc>
              <a:spcBef>
                <a:spcPts val="900"/>
              </a:spcBef>
              <a:spcAft>
                <a:spcPts val="0"/>
              </a:spcAft>
              <a:buSzPts val="2400"/>
              <a:buChar char="•"/>
            </a:pPr>
            <a:r>
              <a:rPr lang="en-US" sz="2400"/>
              <a:t>Conflict of interest should be outlined in the Governance Charter</a:t>
            </a:r>
            <a:endParaRPr sz="2400"/>
          </a:p>
          <a:p>
            <a:pPr indent="-182880" lvl="0" marL="182880" rtl="0" algn="l">
              <a:lnSpc>
                <a:spcPct val="100000"/>
              </a:lnSpc>
              <a:spcBef>
                <a:spcPts val="900"/>
              </a:spcBef>
              <a:spcAft>
                <a:spcPts val="0"/>
              </a:spcAft>
              <a:buSzPts val="2400"/>
              <a:buChar char="•"/>
            </a:pPr>
            <a:r>
              <a:rPr lang="en-US" sz="2400"/>
              <a:t>Providers who sit on the CoC board should recuse themselves from the CoC funding decisions and NOFO process</a:t>
            </a:r>
            <a:endParaRPr sz="2400"/>
          </a:p>
          <a:p>
            <a:pPr indent="-182880" lvl="0" marL="182880" rtl="0" algn="l">
              <a:lnSpc>
                <a:spcPct val="100000"/>
              </a:lnSpc>
              <a:spcBef>
                <a:spcPts val="900"/>
              </a:spcBef>
              <a:spcAft>
                <a:spcPts val="0"/>
              </a:spcAft>
              <a:buSzPts val="2400"/>
              <a:buChar char="•"/>
            </a:pPr>
            <a:r>
              <a:rPr lang="en-US" sz="2400"/>
              <a:t>All board members should sign a conflict of interest policy outlining these expectations, declaring any and all conflicts</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9"/>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chemeClr val="lt1"/>
              </a:buClr>
              <a:buSzPts val="7200"/>
              <a:buFont typeface="Century Gothic"/>
              <a:buNone/>
            </a:pPr>
            <a:r>
              <a:rPr lang="en-US"/>
              <a:t>COLLABORATIVE APPLICANT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Collaborative Applicant</a:t>
            </a:r>
            <a:endParaRPr/>
          </a:p>
        </p:txBody>
      </p:sp>
      <p:sp>
        <p:nvSpPr>
          <p:cNvPr id="236" name="Google Shape;236;p5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900"/>
              </a:spcBef>
              <a:spcAft>
                <a:spcPts val="0"/>
              </a:spcAft>
              <a:buSzPts val="2400"/>
              <a:buChar char="•"/>
            </a:pPr>
            <a:r>
              <a:rPr lang="en-US" sz="2400"/>
              <a:t>Unless granted additional responsibilities by the CoC that are documented in the governance charter, the collaborative applicant’s sole responsibility is to:</a:t>
            </a:r>
            <a:endParaRPr sz="2400"/>
          </a:p>
          <a:p>
            <a:pPr indent="-233680" lvl="1" marL="457200" rtl="0" algn="l">
              <a:lnSpc>
                <a:spcPct val="100000"/>
              </a:lnSpc>
              <a:spcBef>
                <a:spcPts val="500"/>
              </a:spcBef>
              <a:spcAft>
                <a:spcPts val="0"/>
              </a:spcAft>
              <a:buSzPts val="2400"/>
              <a:buChar char="•"/>
            </a:pPr>
            <a:r>
              <a:rPr lang="en-US" sz="2400"/>
              <a:t>Compile and submit the annual application to HUD for CoC Program funds</a:t>
            </a:r>
            <a:endParaRPr sz="2400"/>
          </a:p>
          <a:p>
            <a:pPr indent="-233680" lvl="1" marL="457200" rtl="0" algn="l">
              <a:lnSpc>
                <a:spcPct val="100000"/>
              </a:lnSpc>
              <a:spcBef>
                <a:spcPts val="500"/>
              </a:spcBef>
              <a:spcAft>
                <a:spcPts val="0"/>
              </a:spcAft>
              <a:buSzPts val="2400"/>
              <a:buChar char="•"/>
            </a:pPr>
            <a:r>
              <a:rPr lang="en-US" sz="2400"/>
              <a:t>Apply for CoC Planning funds on behalf of the CoC</a:t>
            </a:r>
            <a:endParaRPr sz="2400"/>
          </a:p>
          <a:p>
            <a:pPr indent="-182880" lvl="0" marL="182880" rtl="0" algn="l">
              <a:lnSpc>
                <a:spcPct val="100000"/>
              </a:lnSpc>
              <a:spcBef>
                <a:spcPts val="900"/>
              </a:spcBef>
              <a:spcAft>
                <a:spcPts val="0"/>
              </a:spcAft>
              <a:buSzPts val="2400"/>
              <a:buChar char="•"/>
            </a:pPr>
            <a:r>
              <a:rPr lang="en-US" sz="2400"/>
              <a:t>Can serve as lead agency for staff support of all CoC functions</a:t>
            </a:r>
            <a:endParaRPr sz="2400"/>
          </a:p>
          <a:p>
            <a:pPr indent="-68578" lvl="0" marL="182880" rtl="0" algn="l">
              <a:lnSpc>
                <a:spcPct val="100000"/>
              </a:lnSpc>
              <a:spcBef>
                <a:spcPts val="90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5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CoC Application</a:t>
            </a:r>
            <a:endParaRPr/>
          </a:p>
        </p:txBody>
      </p:sp>
      <p:sp>
        <p:nvSpPr>
          <p:cNvPr id="242" name="Google Shape;242;p5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Arial"/>
              <a:buNone/>
            </a:pPr>
            <a:r>
              <a:rPr lang="en-US" sz="3200"/>
              <a:t>Responsibilities of the collaborative applicant:</a:t>
            </a:r>
            <a:endParaRPr/>
          </a:p>
          <a:p>
            <a:pPr indent="-190500" lvl="0" marL="182880" rtl="0" algn="l">
              <a:lnSpc>
                <a:spcPct val="100000"/>
              </a:lnSpc>
              <a:spcBef>
                <a:spcPts val="900"/>
              </a:spcBef>
              <a:spcAft>
                <a:spcPts val="0"/>
              </a:spcAft>
              <a:buSzPts val="3000"/>
              <a:buChar char="•"/>
            </a:pPr>
            <a:r>
              <a:rPr lang="en-US" sz="3000"/>
              <a:t>Prepares and submit the CoC Consolidated Application to HUD as part of the competition</a:t>
            </a:r>
            <a:endParaRPr sz="3000"/>
          </a:p>
          <a:p>
            <a:pPr indent="-190500" lvl="0" marL="182880" rtl="0" algn="l">
              <a:lnSpc>
                <a:spcPct val="100000"/>
              </a:lnSpc>
              <a:spcBef>
                <a:spcPts val="900"/>
              </a:spcBef>
              <a:spcAft>
                <a:spcPts val="0"/>
              </a:spcAft>
              <a:buSzPts val="3000"/>
              <a:buChar char="•"/>
            </a:pPr>
            <a:r>
              <a:rPr lang="en-US" sz="3000"/>
              <a:t>Applies for the planning grant on behalf of the CoC. </a:t>
            </a:r>
            <a:endParaRPr sz="3000"/>
          </a:p>
          <a:p>
            <a:pPr indent="0" lvl="0" marL="182880" rtl="0" algn="l">
              <a:lnSpc>
                <a:spcPct val="100000"/>
              </a:lnSpc>
              <a:spcBef>
                <a:spcPts val="900"/>
              </a:spcBef>
              <a:spcAft>
                <a:spcPts val="0"/>
              </a:spcAft>
              <a:buSzPts val="1800"/>
              <a:buNone/>
            </a:pPr>
            <a:r>
              <a:t/>
            </a:r>
            <a:endParaRPr/>
          </a:p>
        </p:txBody>
      </p:sp>
      <p:pic>
        <p:nvPicPr>
          <p:cNvPr id="243" name="Google Shape;243;p51"/>
          <p:cNvPicPr preferRelativeResize="0"/>
          <p:nvPr/>
        </p:nvPicPr>
        <p:blipFill rotWithShape="1">
          <a:blip r:embed="rId3">
            <a:alphaModFix/>
          </a:blip>
          <a:srcRect b="0" l="0" r="0" t="0"/>
          <a:stretch/>
        </p:blipFill>
        <p:spPr>
          <a:xfrm>
            <a:off x="9391775" y="4419750"/>
            <a:ext cx="2124551" cy="2124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52"/>
          <p:cNvSpPr txBox="1"/>
          <p:nvPr>
            <p:ph type="title"/>
          </p:nvPr>
        </p:nvSpPr>
        <p:spPr>
          <a:xfrm>
            <a:off x="1066800" y="370569"/>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Planning Grant</a:t>
            </a:r>
            <a:endParaRPr/>
          </a:p>
        </p:txBody>
      </p:sp>
      <p:sp>
        <p:nvSpPr>
          <p:cNvPr id="249" name="Google Shape;249;p52"/>
          <p:cNvSpPr txBox="1"/>
          <p:nvPr>
            <p:ph idx="1" type="body"/>
          </p:nvPr>
        </p:nvSpPr>
        <p:spPr>
          <a:xfrm>
            <a:off x="499600" y="1742175"/>
            <a:ext cx="10058400" cy="4738500"/>
          </a:xfrm>
          <a:prstGeom prst="rect">
            <a:avLst/>
          </a:prstGeom>
          <a:noFill/>
          <a:ln>
            <a:noFill/>
          </a:ln>
        </p:spPr>
        <p:txBody>
          <a:bodyPr anchorCtr="0" anchor="t" bIns="45700" lIns="91425" spcFirstLastPara="1" rIns="91425" wrap="square" tIns="45700">
            <a:normAutofit/>
          </a:bodyPr>
          <a:lstStyle/>
          <a:p>
            <a:pPr indent="-152400" lvl="0" marL="182880" rtl="0" algn="l">
              <a:lnSpc>
                <a:spcPct val="100000"/>
              </a:lnSpc>
              <a:spcBef>
                <a:spcPts val="900"/>
              </a:spcBef>
              <a:spcAft>
                <a:spcPts val="0"/>
              </a:spcAft>
              <a:buSzPts val="2400"/>
              <a:buChar char="•"/>
            </a:pPr>
            <a:r>
              <a:rPr lang="en-US" sz="2400"/>
              <a:t>The collaborative applicant is the only applicant permitted to apply for CoC planning funds. May be used for:</a:t>
            </a:r>
            <a:endParaRPr sz="2400"/>
          </a:p>
          <a:p>
            <a:pPr indent="-182880" lvl="1" marL="457200" rtl="0" algn="l">
              <a:lnSpc>
                <a:spcPct val="100000"/>
              </a:lnSpc>
              <a:spcBef>
                <a:spcPts val="500"/>
              </a:spcBef>
              <a:spcAft>
                <a:spcPts val="0"/>
              </a:spcAft>
              <a:buSzPts val="1800"/>
              <a:buChar char="•"/>
            </a:pPr>
            <a:r>
              <a:rPr lang="en-US" sz="1800"/>
              <a:t>Designing and carrying out the collaborative process for the application to HUD</a:t>
            </a:r>
            <a:r>
              <a:rPr lang="en-US" sz="3200"/>
              <a:t> </a:t>
            </a:r>
            <a:endParaRPr sz="3200"/>
          </a:p>
          <a:p>
            <a:pPr indent="-182880" lvl="1" marL="457200" rtl="0" algn="l">
              <a:lnSpc>
                <a:spcPct val="100000"/>
              </a:lnSpc>
              <a:spcBef>
                <a:spcPts val="500"/>
              </a:spcBef>
              <a:spcAft>
                <a:spcPts val="0"/>
              </a:spcAft>
              <a:buSzPts val="1800"/>
              <a:buChar char="•"/>
            </a:pPr>
            <a:r>
              <a:rPr lang="en-US" sz="1800"/>
              <a:t>Preparing and submitting the CoC’s application for CoC Program funds</a:t>
            </a:r>
            <a:endParaRPr sz="1800"/>
          </a:p>
          <a:p>
            <a:pPr indent="-182880" lvl="1" marL="457200" rtl="0" algn="l">
              <a:lnSpc>
                <a:spcPct val="100000"/>
              </a:lnSpc>
              <a:spcBef>
                <a:spcPts val="500"/>
              </a:spcBef>
              <a:spcAft>
                <a:spcPts val="0"/>
              </a:spcAft>
              <a:buSzPts val="1800"/>
              <a:buChar char="•"/>
            </a:pPr>
            <a:r>
              <a:rPr lang="en-US" sz="1800"/>
              <a:t>Determining the geographic area the CoC will serve</a:t>
            </a:r>
            <a:endParaRPr sz="1800"/>
          </a:p>
          <a:p>
            <a:pPr indent="-182880" lvl="1" marL="457200" rtl="0" algn="l">
              <a:lnSpc>
                <a:spcPct val="100000"/>
              </a:lnSpc>
              <a:spcBef>
                <a:spcPts val="500"/>
              </a:spcBef>
              <a:spcAft>
                <a:spcPts val="0"/>
              </a:spcAft>
              <a:buSzPts val="1800"/>
              <a:buChar char="•"/>
            </a:pPr>
            <a:r>
              <a:rPr lang="en-US" sz="1800"/>
              <a:t>Evaluating outcomes of projects funded through CoC and ESG program grants within the geographic area </a:t>
            </a:r>
            <a:endParaRPr sz="1800"/>
          </a:p>
          <a:p>
            <a:pPr indent="-182880" lvl="1" marL="457200" rtl="0" algn="l">
              <a:lnSpc>
                <a:spcPct val="100000"/>
              </a:lnSpc>
              <a:spcBef>
                <a:spcPts val="500"/>
              </a:spcBef>
              <a:spcAft>
                <a:spcPts val="0"/>
              </a:spcAft>
              <a:buSzPts val="1800"/>
              <a:buChar char="•"/>
            </a:pPr>
            <a:r>
              <a:rPr lang="en-US" sz="1800"/>
              <a:t>Participating in the Consolidated Plan(s) process of the jurisdictions within the geographic area</a:t>
            </a:r>
            <a:endParaRPr sz="1800"/>
          </a:p>
          <a:p>
            <a:pPr indent="-182880" lvl="1" marL="457200" rtl="0" algn="l">
              <a:lnSpc>
                <a:spcPct val="100000"/>
              </a:lnSpc>
              <a:spcBef>
                <a:spcPts val="500"/>
              </a:spcBef>
              <a:spcAft>
                <a:spcPts val="0"/>
              </a:spcAft>
              <a:buSzPts val="1800"/>
              <a:buChar char="•"/>
            </a:pPr>
            <a:r>
              <a:rPr lang="en-US" sz="1800"/>
              <a:t>Developing a CoC system</a:t>
            </a:r>
            <a:endParaRPr sz="1800"/>
          </a:p>
          <a:p>
            <a:pPr indent="-182880" lvl="1" marL="457200" rtl="0" algn="l">
              <a:lnSpc>
                <a:spcPct val="100000"/>
              </a:lnSpc>
              <a:spcBef>
                <a:spcPts val="500"/>
              </a:spcBef>
              <a:spcAft>
                <a:spcPts val="0"/>
              </a:spcAft>
              <a:buSzPts val="1800"/>
              <a:buChar char="•"/>
            </a:pPr>
            <a:r>
              <a:rPr lang="en-US" sz="1800"/>
              <a:t>Conducting sheltered and unsheltered Point-in-Time counts</a:t>
            </a:r>
            <a:endParaRPr sz="1800"/>
          </a:p>
          <a:p>
            <a:pPr indent="-182880" lvl="1" marL="457200" rtl="0" algn="l">
              <a:lnSpc>
                <a:spcPct val="100000"/>
              </a:lnSpc>
              <a:spcBef>
                <a:spcPts val="500"/>
              </a:spcBef>
              <a:spcAft>
                <a:spcPts val="0"/>
              </a:spcAft>
              <a:buSzPts val="1800"/>
              <a:buChar char="•"/>
            </a:pPr>
            <a:r>
              <a:rPr lang="en-US" sz="1800"/>
              <a:t>Monitoring recipients and subrecipients and enforcing compliance with program requirements</a:t>
            </a:r>
            <a:endParaRPr sz="1800"/>
          </a:p>
        </p:txBody>
      </p:sp>
      <p:pic>
        <p:nvPicPr>
          <p:cNvPr id="250" name="Google Shape;250;p52"/>
          <p:cNvPicPr preferRelativeResize="0"/>
          <p:nvPr/>
        </p:nvPicPr>
        <p:blipFill rotWithShape="1">
          <a:blip r:embed="rId3">
            <a:alphaModFix/>
          </a:blip>
          <a:srcRect b="0" l="0" r="0" t="0"/>
          <a:stretch/>
        </p:blipFill>
        <p:spPr>
          <a:xfrm>
            <a:off x="9880550" y="3845375"/>
            <a:ext cx="2040225" cy="195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4"/>
          <p:cNvSpPr txBox="1"/>
          <p:nvPr>
            <p:ph type="title"/>
          </p:nvPr>
        </p:nvSpPr>
        <p:spPr>
          <a:xfrm>
            <a:off x="1066800" y="40194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Unified Funding Agency</a:t>
            </a:r>
            <a:endParaRPr/>
          </a:p>
        </p:txBody>
      </p:sp>
      <p:sp>
        <p:nvSpPr>
          <p:cNvPr id="256" name="Google Shape;256;p54"/>
          <p:cNvSpPr txBox="1"/>
          <p:nvPr>
            <p:ph idx="1" type="body"/>
          </p:nvPr>
        </p:nvSpPr>
        <p:spPr>
          <a:xfrm>
            <a:off x="1066800" y="1656225"/>
            <a:ext cx="10058400" cy="4738500"/>
          </a:xfrm>
          <a:prstGeom prst="rect">
            <a:avLst/>
          </a:prstGeom>
          <a:noFill/>
          <a:ln>
            <a:noFill/>
          </a:ln>
        </p:spPr>
        <p:txBody>
          <a:bodyPr anchorCtr="0" anchor="t" bIns="45700" lIns="91425" spcFirstLastPara="1" rIns="91425" wrap="square" tIns="45700">
            <a:normAutofit fontScale="92500" lnSpcReduction="10000"/>
          </a:bodyPr>
          <a:lstStyle/>
          <a:p>
            <a:pPr indent="-68578" lvl="0" marL="182880" rtl="0" algn="l">
              <a:lnSpc>
                <a:spcPct val="100000"/>
              </a:lnSpc>
              <a:spcBef>
                <a:spcPts val="0"/>
              </a:spcBef>
              <a:spcAft>
                <a:spcPts val="0"/>
              </a:spcAft>
              <a:buSzPct val="70588"/>
              <a:buNone/>
            </a:pPr>
            <a:r>
              <a:rPr lang="en-US" sz="2550"/>
              <a:t>To be designated as the Unified Funding Agency (UFA) for the Continuum of Care, the Continuum must select the collaborative applicant to apply to HUD to be designated as the UFA for the Continuum. HUD will consider these criteria when deciding whether to designate a collaborative applicant a UFA:</a:t>
            </a:r>
            <a:endParaRPr sz="2550"/>
          </a:p>
          <a:p>
            <a:pPr indent="-191990" lvl="1" marL="457200" rtl="0" algn="l">
              <a:lnSpc>
                <a:spcPct val="100000"/>
              </a:lnSpc>
              <a:spcBef>
                <a:spcPts val="500"/>
              </a:spcBef>
              <a:spcAft>
                <a:spcPts val="0"/>
              </a:spcAft>
              <a:buSzPct val="100000"/>
              <a:buChar char="•"/>
            </a:pPr>
            <a:r>
              <a:rPr lang="en-US" sz="2100"/>
              <a:t> The Continuum of Care it represents meets the requirements on the Interim Rule;</a:t>
            </a:r>
            <a:endParaRPr sz="2100"/>
          </a:p>
          <a:p>
            <a:pPr indent="-191990" lvl="1" marL="457200" rtl="0" algn="l">
              <a:lnSpc>
                <a:spcPct val="100000"/>
              </a:lnSpc>
              <a:spcBef>
                <a:spcPts val="500"/>
              </a:spcBef>
              <a:spcAft>
                <a:spcPts val="0"/>
              </a:spcAft>
              <a:buSzPct val="100000"/>
              <a:buChar char="•"/>
            </a:pPr>
            <a:r>
              <a:rPr lang="en-US" sz="2100"/>
              <a:t>The collaborative applicant has financial management systems that meet the standards set forth in 24 CFR 84.21 (for nonprofit organizations) and 24 CFR 85.20 (for States);</a:t>
            </a:r>
            <a:endParaRPr sz="2100"/>
          </a:p>
          <a:p>
            <a:pPr indent="-191990" lvl="1" marL="457200" rtl="0" algn="l">
              <a:lnSpc>
                <a:spcPct val="100000"/>
              </a:lnSpc>
              <a:spcBef>
                <a:spcPts val="500"/>
              </a:spcBef>
              <a:spcAft>
                <a:spcPts val="0"/>
              </a:spcAft>
              <a:buSzPct val="100000"/>
              <a:buChar char="•"/>
            </a:pPr>
            <a:r>
              <a:rPr lang="en-US" sz="2100"/>
              <a:t>The collaborative applicant demonstrates the ability to monitor subrecipients; and</a:t>
            </a:r>
            <a:endParaRPr sz="2100"/>
          </a:p>
          <a:p>
            <a:pPr indent="-191990" lvl="1" marL="457200" rtl="0" algn="l">
              <a:lnSpc>
                <a:spcPct val="100000"/>
              </a:lnSpc>
              <a:spcBef>
                <a:spcPts val="500"/>
              </a:spcBef>
              <a:spcAft>
                <a:spcPts val="0"/>
              </a:spcAft>
              <a:buSzPct val="100000"/>
              <a:buChar char="•"/>
            </a:pPr>
            <a:r>
              <a:rPr lang="en-US" sz="2100"/>
              <a:t>Such other criteria as HUD may establish by NOFO.</a:t>
            </a:r>
            <a:endParaRPr sz="2100"/>
          </a:p>
          <a:p>
            <a:pPr indent="0" lvl="0" marL="0" rtl="0" algn="l">
              <a:lnSpc>
                <a:spcPct val="100000"/>
              </a:lnSpc>
              <a:spcBef>
                <a:spcPts val="900"/>
              </a:spcBef>
              <a:spcAft>
                <a:spcPts val="0"/>
              </a:spcAft>
              <a:buSzPct val="76311"/>
              <a:buNone/>
            </a:pPr>
            <a:r>
              <a:rPr lang="en-US" sz="2550"/>
              <a:t>If approved, the UFA may then apply for the CoC planning funds as well as additional UFA costs.</a:t>
            </a:r>
            <a:endParaRPr sz="255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5"/>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chemeClr val="lt1"/>
              </a:buClr>
              <a:buSzPts val="7200"/>
              <a:buFont typeface="Century Gothic"/>
              <a:buNone/>
            </a:pPr>
            <a:r>
              <a:rPr lang="en-US"/>
              <a:t>HMIS LEAD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1314ab676ce_0_20"/>
          <p:cNvSpPr txBox="1"/>
          <p:nvPr>
            <p:ph type="title"/>
          </p:nvPr>
        </p:nvSpPr>
        <p:spPr>
          <a:xfrm>
            <a:off x="1066800" y="5050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HMIS Lead Role</a:t>
            </a:r>
            <a:endParaRPr/>
          </a:p>
        </p:txBody>
      </p:sp>
      <p:sp>
        <p:nvSpPr>
          <p:cNvPr id="267" name="Google Shape;267;g1314ab676ce_0_20"/>
          <p:cNvSpPr txBox="1"/>
          <p:nvPr>
            <p:ph idx="1" type="body"/>
          </p:nvPr>
        </p:nvSpPr>
        <p:spPr>
          <a:xfrm>
            <a:off x="1066800" y="1736800"/>
            <a:ext cx="10058400" cy="4298100"/>
          </a:xfrm>
          <a:prstGeom prst="rect">
            <a:avLst/>
          </a:prstGeom>
          <a:noFill/>
          <a:ln>
            <a:noFill/>
          </a:ln>
        </p:spPr>
        <p:txBody>
          <a:bodyPr anchorCtr="0" anchor="t" bIns="45700" lIns="91425" spcFirstLastPara="1" rIns="91425" wrap="square" tIns="45700">
            <a:noAutofit/>
          </a:bodyPr>
          <a:lstStyle/>
          <a:p>
            <a:pPr indent="-68578" lvl="0" marL="182880" rtl="0" algn="l">
              <a:lnSpc>
                <a:spcPct val="100000"/>
              </a:lnSpc>
              <a:spcBef>
                <a:spcPts val="0"/>
              </a:spcBef>
              <a:spcAft>
                <a:spcPts val="0"/>
              </a:spcAft>
              <a:buSzPts val="1800"/>
              <a:buNone/>
            </a:pPr>
            <a:r>
              <a:rPr lang="en-US" sz="2400">
                <a:solidFill>
                  <a:srgbClr val="FEFEFE"/>
                </a:solidFill>
              </a:rPr>
              <a:t>The entity which manages a CoC's Homeless Management</a:t>
            </a:r>
            <a:endParaRPr sz="2400">
              <a:solidFill>
                <a:srgbClr val="FEFEFE"/>
              </a:solidFill>
            </a:endParaRPr>
          </a:p>
          <a:p>
            <a:pPr indent="-68578" lvl="0" marL="182880" rtl="0" algn="l">
              <a:lnSpc>
                <a:spcPct val="100000"/>
              </a:lnSpc>
              <a:spcBef>
                <a:spcPts val="0"/>
              </a:spcBef>
              <a:spcAft>
                <a:spcPts val="0"/>
              </a:spcAft>
              <a:buSzPts val="1800"/>
              <a:buNone/>
            </a:pPr>
            <a:r>
              <a:rPr lang="en-US" sz="2400">
                <a:solidFill>
                  <a:srgbClr val="FEFEFE"/>
                </a:solidFill>
              </a:rPr>
              <a:t>Information System (HMIS) on behalf of the CoC. While the CoC retains ultimate authority and responsibility for HMIS, the HMIS</a:t>
            </a:r>
            <a:endParaRPr sz="2400">
              <a:solidFill>
                <a:srgbClr val="FEFEFE"/>
              </a:solidFill>
            </a:endParaRPr>
          </a:p>
          <a:p>
            <a:pPr indent="-68578" lvl="0" marL="182880" rtl="0" algn="l">
              <a:lnSpc>
                <a:spcPct val="100000"/>
              </a:lnSpc>
              <a:spcBef>
                <a:spcPts val="0"/>
              </a:spcBef>
              <a:spcAft>
                <a:spcPts val="0"/>
              </a:spcAft>
              <a:buSzPts val="1800"/>
              <a:buNone/>
            </a:pPr>
            <a:r>
              <a:rPr lang="en-US" sz="2400">
                <a:solidFill>
                  <a:srgbClr val="FEFEFE"/>
                </a:solidFill>
              </a:rPr>
              <a:t>Lead is generally responsible for HMIS implementation which includes:</a:t>
            </a:r>
            <a:endParaRPr sz="2400">
              <a:solidFill>
                <a:srgbClr val="FEFEFE"/>
              </a:solidFill>
            </a:endParaRPr>
          </a:p>
          <a:p>
            <a:pPr indent="-114300" lvl="0" marL="182880" rtl="0" algn="l">
              <a:lnSpc>
                <a:spcPct val="100000"/>
              </a:lnSpc>
              <a:spcBef>
                <a:spcPts val="900"/>
              </a:spcBef>
              <a:spcAft>
                <a:spcPts val="0"/>
              </a:spcAft>
              <a:buSzPts val="1800"/>
              <a:buChar char="•"/>
            </a:pPr>
            <a:r>
              <a:rPr lang="en-US"/>
              <a:t>Administration</a:t>
            </a:r>
            <a:endParaRPr/>
          </a:p>
          <a:p>
            <a:pPr indent="-114300" lvl="0" marL="182880" rtl="0" algn="l">
              <a:lnSpc>
                <a:spcPct val="100000"/>
              </a:lnSpc>
              <a:spcBef>
                <a:spcPts val="900"/>
              </a:spcBef>
              <a:spcAft>
                <a:spcPts val="0"/>
              </a:spcAft>
              <a:buSzPts val="1800"/>
              <a:buChar char="•"/>
            </a:pPr>
            <a:r>
              <a:rPr lang="en-US"/>
              <a:t>Management</a:t>
            </a:r>
            <a:endParaRPr/>
          </a:p>
          <a:p>
            <a:pPr indent="-114300" lvl="0" marL="182880" rtl="0" algn="l">
              <a:lnSpc>
                <a:spcPct val="100000"/>
              </a:lnSpc>
              <a:spcBef>
                <a:spcPts val="900"/>
              </a:spcBef>
              <a:spcAft>
                <a:spcPts val="0"/>
              </a:spcAft>
              <a:buSzPts val="1800"/>
              <a:buChar char="•"/>
            </a:pPr>
            <a:r>
              <a:rPr lang="en-US"/>
              <a:t>Operation </a:t>
            </a:r>
            <a:endParaRPr/>
          </a:p>
          <a:p>
            <a:pPr indent="-114300" lvl="0" marL="182880" rtl="0" algn="l">
              <a:lnSpc>
                <a:spcPct val="100000"/>
              </a:lnSpc>
              <a:spcBef>
                <a:spcPts val="900"/>
              </a:spcBef>
              <a:spcAft>
                <a:spcPts val="0"/>
              </a:spcAft>
              <a:buSzPts val="1800"/>
              <a:buChar char="•"/>
            </a:pPr>
            <a:r>
              <a:rPr lang="en-US"/>
              <a:t>Provide end user training</a:t>
            </a:r>
            <a:endParaRPr/>
          </a:p>
          <a:p>
            <a:pPr indent="-114300" lvl="0" marL="182880" rtl="0" algn="l">
              <a:lnSpc>
                <a:spcPct val="100000"/>
              </a:lnSpc>
              <a:spcBef>
                <a:spcPts val="900"/>
              </a:spcBef>
              <a:spcAft>
                <a:spcPts val="0"/>
              </a:spcAft>
              <a:buSzPts val="1800"/>
              <a:buChar char="•"/>
            </a:pPr>
            <a:r>
              <a:rPr lang="en-US"/>
              <a:t>Meet reporting requirements for funders</a:t>
            </a:r>
            <a:endParaRPr/>
          </a:p>
          <a:p>
            <a:pPr indent="-68578" lvl="0" marL="182880" rtl="0" algn="l">
              <a:lnSpc>
                <a:spcPct val="100000"/>
              </a:lnSpc>
              <a:spcBef>
                <a:spcPts val="0"/>
              </a:spcBef>
              <a:spcAft>
                <a:spcPts val="0"/>
              </a:spcAft>
              <a:buSzPts val="1800"/>
              <a:buNone/>
            </a:pPr>
            <a:r>
              <a:t/>
            </a:r>
            <a:endParaRPr sz="2400">
              <a:solidFill>
                <a:srgbClr val="FEFEFE"/>
              </a:solidFill>
            </a:endParaRPr>
          </a:p>
        </p:txBody>
      </p:sp>
      <p:pic>
        <p:nvPicPr>
          <p:cNvPr id="268" name="Google Shape;268;g1314ab676ce_0_20"/>
          <p:cNvPicPr preferRelativeResize="0"/>
          <p:nvPr/>
        </p:nvPicPr>
        <p:blipFill rotWithShape="1">
          <a:blip r:embed="rId3">
            <a:alphaModFix/>
          </a:blip>
          <a:srcRect b="0" l="0" r="0" t="0"/>
          <a:stretch/>
        </p:blipFill>
        <p:spPr>
          <a:xfrm>
            <a:off x="6757550" y="3638750"/>
            <a:ext cx="4367650" cy="1983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3245ffc8a1_1_7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Housekeeping</a:t>
            </a:r>
            <a:endParaRPr/>
          </a:p>
        </p:txBody>
      </p:sp>
      <p:sp>
        <p:nvSpPr>
          <p:cNvPr id="140" name="Google Shape;140;g13245ffc8a1_1_79"/>
          <p:cNvSpPr txBox="1"/>
          <p:nvPr>
            <p:ph idx="1" type="body"/>
          </p:nvPr>
        </p:nvSpPr>
        <p:spPr>
          <a:xfrm>
            <a:off x="1066800" y="2103120"/>
            <a:ext cx="10058400" cy="39318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Clr>
                <a:srgbClr val="FEFEFE"/>
              </a:buClr>
              <a:buSzPts val="2400"/>
              <a:buChar char="●"/>
            </a:pPr>
            <a:r>
              <a:rPr lang="en-US" sz="2400">
                <a:solidFill>
                  <a:srgbClr val="FEFEFE"/>
                </a:solidFill>
              </a:rPr>
              <a:t>A recording of the training and the slides will be sent to all registered participant.</a:t>
            </a:r>
            <a:endParaRPr sz="2400">
              <a:solidFill>
                <a:srgbClr val="FEFEFE"/>
              </a:solidFill>
            </a:endParaRPr>
          </a:p>
          <a:p>
            <a:pPr indent="-381000" lvl="0" marL="457200" rtl="0" algn="l">
              <a:lnSpc>
                <a:spcPct val="115000"/>
              </a:lnSpc>
              <a:spcBef>
                <a:spcPts val="0"/>
              </a:spcBef>
              <a:spcAft>
                <a:spcPts val="0"/>
              </a:spcAft>
              <a:buClr>
                <a:srgbClr val="FEFEFE"/>
              </a:buClr>
              <a:buSzPts val="2400"/>
              <a:buChar char="●"/>
            </a:pPr>
            <a:r>
              <a:rPr lang="en-US" sz="2400" u="sng">
                <a:solidFill>
                  <a:srgbClr val="FEFEFE"/>
                </a:solidFill>
              </a:rPr>
              <a:t>You should be hearing audio by now! </a:t>
            </a:r>
            <a:r>
              <a:rPr lang="en-US" sz="2400">
                <a:solidFill>
                  <a:srgbClr val="FEFEFE"/>
                </a:solidFill>
              </a:rPr>
              <a:t>Let us know in the Chat box if you can’t and someone will help you.</a:t>
            </a:r>
            <a:endParaRPr sz="2400">
              <a:solidFill>
                <a:srgbClr val="FEFEFE"/>
              </a:solidFill>
            </a:endParaRPr>
          </a:p>
          <a:p>
            <a:pPr indent="-381000" lvl="0" marL="457200" rtl="0" algn="l">
              <a:lnSpc>
                <a:spcPct val="115000"/>
              </a:lnSpc>
              <a:spcBef>
                <a:spcPts val="0"/>
              </a:spcBef>
              <a:spcAft>
                <a:spcPts val="0"/>
              </a:spcAft>
              <a:buClr>
                <a:srgbClr val="FEFEFE"/>
              </a:buClr>
              <a:buSzPts val="2400"/>
              <a:buChar char="●"/>
            </a:pPr>
            <a:r>
              <a:rPr lang="en-US" sz="2400">
                <a:solidFill>
                  <a:srgbClr val="FEFEFE"/>
                </a:solidFill>
              </a:rPr>
              <a:t>Audio is available through your computer speakers.</a:t>
            </a:r>
            <a:endParaRPr sz="2400">
              <a:solidFill>
                <a:srgbClr val="FEFEFE"/>
              </a:solidFill>
            </a:endParaRPr>
          </a:p>
          <a:p>
            <a:pPr indent="-381000" lvl="0" marL="457200" rtl="0" algn="l">
              <a:lnSpc>
                <a:spcPct val="115000"/>
              </a:lnSpc>
              <a:spcBef>
                <a:spcPts val="0"/>
              </a:spcBef>
              <a:spcAft>
                <a:spcPts val="0"/>
              </a:spcAft>
              <a:buClr>
                <a:srgbClr val="FEFEFE"/>
              </a:buClr>
              <a:buSzPts val="2400"/>
              <a:buChar char="●"/>
            </a:pPr>
            <a:r>
              <a:rPr lang="en-US" sz="2400">
                <a:solidFill>
                  <a:srgbClr val="FEFEFE"/>
                </a:solidFill>
              </a:rPr>
              <a:t>To join the webinar via the phone, please call in using:</a:t>
            </a:r>
            <a:endParaRPr sz="2400">
              <a:solidFill>
                <a:srgbClr val="FEFEFE"/>
              </a:solidFill>
            </a:endParaRPr>
          </a:p>
          <a:p>
            <a:pPr indent="0" lvl="0" marL="0" rtl="0" algn="l">
              <a:lnSpc>
                <a:spcPct val="115000"/>
              </a:lnSpc>
              <a:spcBef>
                <a:spcPts val="900"/>
              </a:spcBef>
              <a:spcAft>
                <a:spcPts val="0"/>
              </a:spcAft>
              <a:buSzPts val="1800"/>
              <a:buNone/>
            </a:pPr>
            <a:r>
              <a:rPr lang="en-US" sz="2400">
                <a:solidFill>
                  <a:srgbClr val="FEFEFE"/>
                </a:solidFill>
              </a:rPr>
              <a:t>  		Phone Number: 1-415-655-0002 </a:t>
            </a:r>
            <a:endParaRPr sz="2400">
              <a:solidFill>
                <a:srgbClr val="FEFEFE"/>
              </a:solidFill>
            </a:endParaRPr>
          </a:p>
          <a:p>
            <a:pPr indent="0" lvl="0" marL="0" rtl="0" algn="l">
              <a:lnSpc>
                <a:spcPct val="115000"/>
              </a:lnSpc>
              <a:spcBef>
                <a:spcPts val="900"/>
              </a:spcBef>
              <a:spcAft>
                <a:spcPts val="0"/>
              </a:spcAft>
              <a:buSzPts val="1800"/>
              <a:buNone/>
            </a:pPr>
            <a:r>
              <a:rPr lang="en-US" sz="2400">
                <a:solidFill>
                  <a:srgbClr val="FEFEFE"/>
                </a:solidFill>
              </a:rPr>
              <a:t>  		Access code: </a:t>
            </a:r>
            <a:r>
              <a:rPr lang="en-US" sz="2400" strike="sngStrike">
                <a:solidFill>
                  <a:srgbClr val="FEFEFE"/>
                </a:solidFill>
              </a:rPr>
              <a:t>2422 281 1439 </a:t>
            </a:r>
            <a:endParaRPr/>
          </a:p>
          <a:p>
            <a:pPr indent="0" lvl="0" marL="0" rtl="0" algn="l">
              <a:lnSpc>
                <a:spcPct val="115000"/>
              </a:lnSpc>
              <a:spcBef>
                <a:spcPts val="900"/>
              </a:spcBef>
              <a:spcAft>
                <a:spcPts val="0"/>
              </a:spcAft>
              <a:buSzPts val="1800"/>
              <a:buNone/>
            </a:pPr>
            <a:r>
              <a:rPr lang="en-US" sz="2400">
                <a:solidFill>
                  <a:srgbClr val="FEFEFE"/>
                </a:solidFill>
              </a:rPr>
              <a:t>Please type your questions in the Chat box.</a:t>
            </a:r>
            <a:endParaRPr sz="2400">
              <a:solidFill>
                <a:srgbClr val="FEFEFE"/>
              </a:solidFill>
            </a:endParaRPr>
          </a:p>
          <a:p>
            <a:pPr indent="0" lvl="0" marL="0" rtl="0" algn="l">
              <a:lnSpc>
                <a:spcPct val="115000"/>
              </a:lnSpc>
              <a:spcBef>
                <a:spcPts val="900"/>
              </a:spcBef>
              <a:spcAft>
                <a:spcPts val="0"/>
              </a:spcAft>
              <a:buSzPts val="1800"/>
              <a:buNone/>
            </a:pPr>
            <a:r>
              <a:t/>
            </a:r>
            <a:endParaRPr sz="2400">
              <a:solidFill>
                <a:srgbClr val="FEFEFE"/>
              </a:solidFill>
            </a:endParaRPr>
          </a:p>
          <a:p>
            <a:pPr indent="0" lvl="0" marL="0" rtl="0" algn="l">
              <a:lnSpc>
                <a:spcPct val="100000"/>
              </a:lnSpc>
              <a:spcBef>
                <a:spcPts val="900"/>
              </a:spcBef>
              <a:spcAft>
                <a:spcPts val="0"/>
              </a:spcAft>
              <a:buSzPts val="1800"/>
              <a:buNone/>
            </a:pPr>
            <a:r>
              <a:t/>
            </a:r>
            <a:endParaRPr sz="2400">
              <a:solidFill>
                <a:srgbClr val="FEFEF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314ab676ce_1_148"/>
          <p:cNvSpPr txBox="1"/>
          <p:nvPr>
            <p:ph type="title"/>
          </p:nvPr>
        </p:nvSpPr>
        <p:spPr>
          <a:xfrm>
            <a:off x="1066800" y="5050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HMIS Costs</a:t>
            </a:r>
            <a:endParaRPr/>
          </a:p>
        </p:txBody>
      </p:sp>
      <p:sp>
        <p:nvSpPr>
          <p:cNvPr id="274" name="Google Shape;274;g1314ab676ce_1_148"/>
          <p:cNvSpPr txBox="1"/>
          <p:nvPr>
            <p:ph idx="1" type="body"/>
          </p:nvPr>
        </p:nvSpPr>
        <p:spPr>
          <a:xfrm>
            <a:off x="1066800" y="1736800"/>
            <a:ext cx="10058400" cy="4623600"/>
          </a:xfrm>
          <a:prstGeom prst="rect">
            <a:avLst/>
          </a:prstGeom>
          <a:noFill/>
          <a:ln>
            <a:noFill/>
          </a:ln>
        </p:spPr>
        <p:txBody>
          <a:bodyPr anchorCtr="0" anchor="t" bIns="45700" lIns="91425" spcFirstLastPara="1" rIns="91425" wrap="square" tIns="45700">
            <a:noAutofit/>
          </a:bodyPr>
          <a:lstStyle/>
          <a:p>
            <a:pPr indent="-68578" lvl="0" marL="182880" rtl="0" algn="l">
              <a:lnSpc>
                <a:spcPct val="100000"/>
              </a:lnSpc>
              <a:spcBef>
                <a:spcPts val="0"/>
              </a:spcBef>
              <a:spcAft>
                <a:spcPts val="0"/>
              </a:spcAft>
              <a:buSzPts val="1800"/>
              <a:buNone/>
            </a:pPr>
            <a:r>
              <a:rPr lang="en-US" sz="2400">
                <a:solidFill>
                  <a:srgbClr val="FEFEFE"/>
                </a:solidFill>
              </a:rPr>
              <a:t>HMIS Lead may also use CoC funds to pay the costs of:</a:t>
            </a:r>
            <a:endParaRPr sz="2400">
              <a:solidFill>
                <a:srgbClr val="FEFEFE"/>
              </a:solidFill>
            </a:endParaRPr>
          </a:p>
          <a:p>
            <a:pPr indent="-182880" lvl="0" marL="640080" rtl="0" algn="l">
              <a:lnSpc>
                <a:spcPct val="100000"/>
              </a:lnSpc>
              <a:spcBef>
                <a:spcPts val="900"/>
              </a:spcBef>
              <a:spcAft>
                <a:spcPts val="0"/>
              </a:spcAft>
              <a:buSzPts val="1800"/>
              <a:buChar char="•"/>
            </a:pPr>
            <a:r>
              <a:rPr lang="en-US"/>
              <a:t>Hosting and maintaining HMIS software or data;</a:t>
            </a:r>
            <a:endParaRPr/>
          </a:p>
          <a:p>
            <a:pPr indent="-182880" lvl="0" marL="640080" rtl="0" algn="l">
              <a:lnSpc>
                <a:spcPct val="100000"/>
              </a:lnSpc>
              <a:spcBef>
                <a:spcPts val="900"/>
              </a:spcBef>
              <a:spcAft>
                <a:spcPts val="0"/>
              </a:spcAft>
              <a:buSzPts val="1800"/>
              <a:buChar char="•"/>
            </a:pPr>
            <a:r>
              <a:rPr lang="en-US"/>
              <a:t>Backing up, recovering, or repairing HMIS software or data;</a:t>
            </a:r>
            <a:endParaRPr/>
          </a:p>
          <a:p>
            <a:pPr indent="-114300" lvl="0" marL="640080" rtl="0" algn="l">
              <a:lnSpc>
                <a:spcPct val="100000"/>
              </a:lnSpc>
              <a:spcBef>
                <a:spcPts val="900"/>
              </a:spcBef>
              <a:spcAft>
                <a:spcPts val="0"/>
              </a:spcAft>
              <a:buSzPts val="1800"/>
              <a:buChar char="•"/>
            </a:pPr>
            <a:r>
              <a:rPr lang="en-US"/>
              <a:t>Upgrading, customizing, and enhancing the HMIS; </a:t>
            </a:r>
            <a:endParaRPr/>
          </a:p>
          <a:p>
            <a:pPr indent="-114300" lvl="0" marL="640080" rtl="0" algn="l">
              <a:lnSpc>
                <a:spcPct val="100000"/>
              </a:lnSpc>
              <a:spcBef>
                <a:spcPts val="900"/>
              </a:spcBef>
              <a:spcAft>
                <a:spcPts val="0"/>
              </a:spcAft>
              <a:buSzPts val="1800"/>
              <a:buChar char="•"/>
            </a:pPr>
            <a:r>
              <a:rPr lang="en-US"/>
              <a:t>Integrating and warehousing data, including development of a data warehouse for use in aggregating data from subrecipients using multiple software systems</a:t>
            </a:r>
            <a:endParaRPr/>
          </a:p>
          <a:p>
            <a:pPr indent="-114300" lvl="0" marL="640080" rtl="0" algn="l">
              <a:lnSpc>
                <a:spcPct val="100000"/>
              </a:lnSpc>
              <a:spcBef>
                <a:spcPts val="900"/>
              </a:spcBef>
              <a:spcAft>
                <a:spcPts val="0"/>
              </a:spcAft>
              <a:buSzPts val="1800"/>
              <a:buChar char="•"/>
            </a:pPr>
            <a:r>
              <a:rPr lang="en-US"/>
              <a:t>Administering the system;</a:t>
            </a:r>
            <a:endParaRPr/>
          </a:p>
          <a:p>
            <a:pPr indent="-114300" lvl="0" marL="640080" rtl="0" algn="l">
              <a:lnSpc>
                <a:spcPct val="100000"/>
              </a:lnSpc>
              <a:spcBef>
                <a:spcPts val="900"/>
              </a:spcBef>
              <a:spcAft>
                <a:spcPts val="0"/>
              </a:spcAft>
              <a:buSzPts val="1800"/>
              <a:buChar char="•"/>
            </a:pPr>
            <a:r>
              <a:rPr lang="en-US"/>
              <a:t>Reporting to providers, the Continuum of Care, and HUD</a:t>
            </a:r>
            <a:endParaRPr/>
          </a:p>
          <a:p>
            <a:pPr indent="-114300" lvl="0" marL="640080" rtl="0" algn="l">
              <a:lnSpc>
                <a:spcPct val="100000"/>
              </a:lnSpc>
              <a:spcBef>
                <a:spcPts val="900"/>
              </a:spcBef>
              <a:spcAft>
                <a:spcPts val="0"/>
              </a:spcAft>
              <a:buSzPts val="1800"/>
              <a:buChar char="•"/>
            </a:pPr>
            <a:r>
              <a:rPr lang="en-US"/>
              <a:t>Conducting training on using the system, including traveling to the training</a:t>
            </a:r>
            <a:endParaRPr sz="2400">
              <a:solidFill>
                <a:srgbClr val="FEFEF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Data Quality</a:t>
            </a:r>
            <a:endParaRPr/>
          </a:p>
        </p:txBody>
      </p:sp>
      <p:sp>
        <p:nvSpPr>
          <p:cNvPr id="280" name="Google Shape;280;p56"/>
          <p:cNvSpPr txBox="1"/>
          <p:nvPr>
            <p:ph idx="1" type="body"/>
          </p:nvPr>
        </p:nvSpPr>
        <p:spPr>
          <a:xfrm>
            <a:off x="464450" y="1891475"/>
            <a:ext cx="8112900" cy="446880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400"/>
              <a:buChar char="•"/>
            </a:pPr>
            <a:r>
              <a:rPr lang="en-US" sz="2400"/>
              <a:t>Refers to the reliability and validity of client-level data collected in the HMIS</a:t>
            </a:r>
            <a:endParaRPr sz="2400"/>
          </a:p>
          <a:p>
            <a:pPr indent="-182880" lvl="0" marL="182880" rtl="0" algn="l">
              <a:lnSpc>
                <a:spcPct val="100000"/>
              </a:lnSpc>
              <a:spcBef>
                <a:spcPts val="0"/>
              </a:spcBef>
              <a:spcAft>
                <a:spcPts val="0"/>
              </a:spcAft>
              <a:buSzPts val="2400"/>
              <a:buChar char="•"/>
            </a:pPr>
            <a:r>
              <a:rPr lang="en-US" sz="2400"/>
              <a:t>Measured by the extent to which the client data in the system reflects actual information in the real world</a:t>
            </a:r>
            <a:endParaRPr sz="2400"/>
          </a:p>
          <a:p>
            <a:pPr indent="-182880" lvl="0" marL="182880" rtl="0" algn="l">
              <a:lnSpc>
                <a:spcPct val="100000"/>
              </a:lnSpc>
              <a:spcBef>
                <a:spcPts val="0"/>
              </a:spcBef>
              <a:spcAft>
                <a:spcPts val="0"/>
              </a:spcAft>
              <a:buSzPts val="2400"/>
              <a:buChar char="•"/>
            </a:pPr>
            <a:r>
              <a:rPr lang="en-US" sz="2400"/>
              <a:t> Determined by assessing certain characteristics such as timeliness, completeness, consistency, and accuracy</a:t>
            </a:r>
            <a:endParaRPr sz="2400"/>
          </a:p>
          <a:p>
            <a:pPr indent="-182880" lvl="0" marL="182880" rtl="0" algn="l">
              <a:lnSpc>
                <a:spcPct val="100000"/>
              </a:lnSpc>
              <a:spcBef>
                <a:spcPts val="0"/>
              </a:spcBef>
              <a:spcAft>
                <a:spcPts val="0"/>
              </a:spcAft>
              <a:buSzPts val="2400"/>
              <a:buChar char="•"/>
            </a:pPr>
            <a:r>
              <a:rPr lang="en-US" sz="2400"/>
              <a:t>In order to assess data quality, a community must first think about what data quality means and document this understanding in a data quality plan</a:t>
            </a:r>
            <a:endParaRPr sz="2400"/>
          </a:p>
        </p:txBody>
      </p:sp>
      <p:pic>
        <p:nvPicPr>
          <p:cNvPr id="281" name="Google Shape;281;p56"/>
          <p:cNvPicPr preferRelativeResize="0"/>
          <p:nvPr/>
        </p:nvPicPr>
        <p:blipFill rotWithShape="1">
          <a:blip r:embed="rId3">
            <a:alphaModFix/>
          </a:blip>
          <a:srcRect b="0" l="0" r="0" t="0"/>
          <a:stretch/>
        </p:blipFill>
        <p:spPr>
          <a:xfrm>
            <a:off x="8869550" y="2550300"/>
            <a:ext cx="2749900" cy="2749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9"/>
          <p:cNvSpPr txBox="1"/>
          <p:nvPr>
            <p:ph type="title"/>
          </p:nvPr>
        </p:nvSpPr>
        <p:spPr>
          <a:xfrm>
            <a:off x="448025" y="1097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Privacy </a:t>
            </a:r>
            <a:endParaRPr/>
          </a:p>
        </p:txBody>
      </p:sp>
      <p:sp>
        <p:nvSpPr>
          <p:cNvPr id="287" name="Google Shape;287;p59"/>
          <p:cNvSpPr txBox="1"/>
          <p:nvPr>
            <p:ph idx="1" type="body"/>
          </p:nvPr>
        </p:nvSpPr>
        <p:spPr>
          <a:xfrm>
            <a:off x="448025" y="1145500"/>
            <a:ext cx="9384000" cy="5329800"/>
          </a:xfrm>
          <a:prstGeom prst="rect">
            <a:avLst/>
          </a:prstGeom>
          <a:noFill/>
          <a:ln>
            <a:noFill/>
          </a:ln>
        </p:spPr>
        <p:txBody>
          <a:bodyPr anchorCtr="0" anchor="t" bIns="45700" lIns="91425" spcFirstLastPara="1" rIns="91425" wrap="square" tIns="45700">
            <a:normAutofit fontScale="92500" lnSpcReduction="10000"/>
          </a:bodyPr>
          <a:lstStyle/>
          <a:p>
            <a:pPr indent="-68578" lvl="0" marL="182880" rtl="0" algn="l">
              <a:lnSpc>
                <a:spcPct val="100000"/>
              </a:lnSpc>
              <a:spcBef>
                <a:spcPts val="0"/>
              </a:spcBef>
              <a:spcAft>
                <a:spcPts val="0"/>
              </a:spcAft>
              <a:buSzPct val="81081"/>
              <a:buNone/>
            </a:pPr>
            <a:r>
              <a:rPr lang="en-US" sz="2400"/>
              <a:t>While data sharing is often necessary to provide efficient and effective housing and services, improper release or use of data may jeopardize the privacy, or even the safety, of the people who place their trust in the homelessness system of care. As such, HMIS Leads should ensure the privacy of client-level information.</a:t>
            </a:r>
            <a:endParaRPr sz="2400"/>
          </a:p>
          <a:p>
            <a:pPr indent="-68578" lvl="0" marL="182880" rtl="0" algn="l">
              <a:lnSpc>
                <a:spcPct val="100000"/>
              </a:lnSpc>
              <a:spcBef>
                <a:spcPts val="0"/>
              </a:spcBef>
              <a:spcAft>
                <a:spcPts val="0"/>
              </a:spcAft>
              <a:buSzPct val="81081"/>
              <a:buNone/>
            </a:pPr>
            <a:r>
              <a:t/>
            </a:r>
            <a:endParaRPr sz="2400"/>
          </a:p>
          <a:p>
            <a:pPr indent="-144780" lvl="0" marL="640080" rtl="0" algn="l">
              <a:lnSpc>
                <a:spcPct val="100000"/>
              </a:lnSpc>
              <a:spcBef>
                <a:spcPts val="0"/>
              </a:spcBef>
              <a:spcAft>
                <a:spcPts val="0"/>
              </a:spcAft>
              <a:buSzPct val="108107"/>
              <a:buChar char="•"/>
            </a:pPr>
            <a:r>
              <a:rPr lang="en-US"/>
              <a:t>HMIS Lead creates the privacy plan related to HMIS data in conjunction with CoC data leadership.</a:t>
            </a:r>
            <a:endParaRPr/>
          </a:p>
          <a:p>
            <a:pPr indent="-144780" lvl="0" marL="640080" rtl="0" algn="l">
              <a:lnSpc>
                <a:spcPct val="100000"/>
              </a:lnSpc>
              <a:spcBef>
                <a:spcPts val="900"/>
              </a:spcBef>
              <a:spcAft>
                <a:spcPts val="0"/>
              </a:spcAft>
              <a:buSzPct val="108107"/>
              <a:buChar char="•"/>
            </a:pPr>
            <a:r>
              <a:rPr lang="en-US"/>
              <a:t>Meet all minimum baseline requirements laid out in the HUD Data and Technical Standards of 2004, Section 4.2 and should include or reference CoC established privacy policies and procedures.</a:t>
            </a:r>
            <a:endParaRPr/>
          </a:p>
          <a:p>
            <a:pPr indent="-144780" lvl="0" marL="640080" rtl="0" algn="l">
              <a:lnSpc>
                <a:spcPct val="100000"/>
              </a:lnSpc>
              <a:spcBef>
                <a:spcPts val="900"/>
              </a:spcBef>
              <a:spcAft>
                <a:spcPts val="0"/>
              </a:spcAft>
              <a:buSzPct val="108107"/>
              <a:buChar char="•"/>
            </a:pPr>
            <a:r>
              <a:rPr lang="en-US"/>
              <a:t>Include standards for agency compliance, references to HMIS Policies and Procedures, references to HMIS Participating Agency and HMIS End User Agreements, and either include or be included in a monitoring process</a:t>
            </a:r>
            <a:endParaRPr/>
          </a:p>
          <a:p>
            <a:pPr indent="-144780" lvl="0" marL="640080" rtl="0" algn="l">
              <a:lnSpc>
                <a:spcPct val="100000"/>
              </a:lnSpc>
              <a:spcBef>
                <a:spcPts val="900"/>
              </a:spcBef>
              <a:spcAft>
                <a:spcPts val="0"/>
              </a:spcAft>
              <a:buSzPct val="108107"/>
              <a:buChar char="•"/>
            </a:pPr>
            <a:r>
              <a:rPr lang="en-US"/>
              <a:t>Clearly state what entities and individuals have access to HMIS, protections to ensure privacy of client information, policies and procedures for client access and correction to their data, and protocols for use of data related to privacy</a:t>
            </a:r>
            <a:endParaRPr/>
          </a:p>
        </p:txBody>
      </p:sp>
      <p:pic>
        <p:nvPicPr>
          <p:cNvPr id="288" name="Google Shape;288;p59"/>
          <p:cNvPicPr preferRelativeResize="0"/>
          <p:nvPr/>
        </p:nvPicPr>
        <p:blipFill rotWithShape="1">
          <a:blip r:embed="rId3">
            <a:alphaModFix/>
          </a:blip>
          <a:srcRect b="0" l="0" r="0" t="0"/>
          <a:stretch/>
        </p:blipFill>
        <p:spPr>
          <a:xfrm>
            <a:off x="9694525" y="3887999"/>
            <a:ext cx="2045250" cy="1646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1314ab676ce_1_4"/>
          <p:cNvSpPr txBox="1"/>
          <p:nvPr>
            <p:ph type="title"/>
          </p:nvPr>
        </p:nvSpPr>
        <p:spPr>
          <a:xfrm>
            <a:off x="1066800" y="341500"/>
            <a:ext cx="74931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Security </a:t>
            </a:r>
            <a:endParaRPr/>
          </a:p>
        </p:txBody>
      </p:sp>
      <p:sp>
        <p:nvSpPr>
          <p:cNvPr id="294" name="Google Shape;294;g1314ab676ce_1_4"/>
          <p:cNvSpPr txBox="1"/>
          <p:nvPr>
            <p:ph idx="1" type="body"/>
          </p:nvPr>
        </p:nvSpPr>
        <p:spPr>
          <a:xfrm>
            <a:off x="688650" y="1811550"/>
            <a:ext cx="10058400" cy="4548900"/>
          </a:xfrm>
          <a:prstGeom prst="rect">
            <a:avLst/>
          </a:prstGeom>
          <a:noFill/>
          <a:ln>
            <a:noFill/>
          </a:ln>
        </p:spPr>
        <p:txBody>
          <a:bodyPr anchorCtr="0" anchor="t" bIns="45700" lIns="91425" spcFirstLastPara="1" rIns="91425" wrap="square" tIns="45700">
            <a:normAutofit lnSpcReduction="10000"/>
          </a:bodyPr>
          <a:lstStyle/>
          <a:p>
            <a:pPr indent="-68578" lvl="0" marL="182880" rtl="0" algn="l">
              <a:lnSpc>
                <a:spcPct val="100000"/>
              </a:lnSpc>
              <a:spcBef>
                <a:spcPts val="0"/>
              </a:spcBef>
              <a:spcAft>
                <a:spcPts val="0"/>
              </a:spcAft>
              <a:buSzPts val="1800"/>
              <a:buNone/>
            </a:pPr>
            <a:r>
              <a:rPr lang="en-US" sz="2400"/>
              <a:t>The HMIS Lead should ensure that the HMIS Policies and Procedures include provisions related to security that establish, at a minimum:</a:t>
            </a:r>
            <a:endParaRPr sz="2400"/>
          </a:p>
          <a:p>
            <a:pPr indent="-144780" lvl="0" marL="640080" rtl="0" algn="l">
              <a:lnSpc>
                <a:spcPct val="100000"/>
              </a:lnSpc>
              <a:spcBef>
                <a:spcPts val="0"/>
              </a:spcBef>
              <a:spcAft>
                <a:spcPts val="0"/>
              </a:spcAft>
              <a:buSzPts val="1800"/>
              <a:buChar char="•"/>
            </a:pPr>
            <a:r>
              <a:rPr lang="en-US"/>
              <a:t> CoC expectations for system and data security</a:t>
            </a:r>
            <a:endParaRPr/>
          </a:p>
          <a:p>
            <a:pPr indent="-144780" lvl="0" marL="640080" rtl="0" algn="l">
              <a:lnSpc>
                <a:spcPct val="100000"/>
              </a:lnSpc>
              <a:spcBef>
                <a:spcPts val="900"/>
              </a:spcBef>
              <a:spcAft>
                <a:spcPts val="0"/>
              </a:spcAft>
              <a:buSzPts val="1800"/>
              <a:buChar char="•"/>
            </a:pPr>
            <a:r>
              <a:rPr lang="en-US"/>
              <a:t> Responsibility for system and client data security</a:t>
            </a:r>
            <a:endParaRPr/>
          </a:p>
          <a:p>
            <a:pPr indent="-144780" lvl="0" marL="640080" rtl="0" algn="l">
              <a:lnSpc>
                <a:spcPct val="100000"/>
              </a:lnSpc>
              <a:spcBef>
                <a:spcPts val="900"/>
              </a:spcBef>
              <a:spcAft>
                <a:spcPts val="0"/>
              </a:spcAft>
              <a:buSzPts val="1800"/>
              <a:buChar char="•"/>
            </a:pPr>
            <a:r>
              <a:rPr lang="en-US"/>
              <a:t> System and data access classifications and descriptions</a:t>
            </a:r>
            <a:endParaRPr/>
          </a:p>
          <a:p>
            <a:pPr indent="-144780" lvl="0" marL="640080" rtl="0" algn="l">
              <a:lnSpc>
                <a:spcPct val="100000"/>
              </a:lnSpc>
              <a:spcBef>
                <a:spcPts val="900"/>
              </a:spcBef>
              <a:spcAft>
                <a:spcPts val="0"/>
              </a:spcAft>
              <a:buSzPts val="1800"/>
              <a:buChar char="•"/>
            </a:pPr>
            <a:r>
              <a:rPr lang="en-US"/>
              <a:t> Technical safeguards, such as user authentication, virus and firewall requirements, and physical access to systems and workstations accessing the HMIS and its data, including requirements for updating security software</a:t>
            </a:r>
            <a:endParaRPr/>
          </a:p>
          <a:p>
            <a:pPr indent="-144780" lvl="0" marL="640080" rtl="0" algn="l">
              <a:lnSpc>
                <a:spcPct val="100000"/>
              </a:lnSpc>
              <a:spcBef>
                <a:spcPts val="900"/>
              </a:spcBef>
              <a:spcAft>
                <a:spcPts val="0"/>
              </a:spcAft>
              <a:buSzPts val="1800"/>
              <a:buChar char="•"/>
            </a:pPr>
            <a:r>
              <a:rPr lang="en-US"/>
              <a:t> A series of policies and procedures to ensure the physical security of the HMIS and any devices used to access the HMIS</a:t>
            </a:r>
            <a:endParaRPr/>
          </a:p>
          <a:p>
            <a:pPr indent="-144780" lvl="0" marL="640080" rtl="0" algn="l">
              <a:lnSpc>
                <a:spcPct val="100000"/>
              </a:lnSpc>
              <a:spcBef>
                <a:spcPts val="900"/>
              </a:spcBef>
              <a:spcAft>
                <a:spcPts val="0"/>
              </a:spcAft>
              <a:buSzPts val="1800"/>
              <a:buChar char="•"/>
            </a:pPr>
            <a:r>
              <a:rPr lang="en-US"/>
              <a:t> A requirement for compliance to security policies and procedures included in HMIS Agency Participation Agreements, HMIS End User Agreements (including HMIS Lead staff), and any data release agreements</a:t>
            </a:r>
            <a:endParaRPr/>
          </a:p>
        </p:txBody>
      </p:sp>
      <p:pic>
        <p:nvPicPr>
          <p:cNvPr id="295" name="Google Shape;295;g1314ab676ce_1_4"/>
          <p:cNvPicPr preferRelativeResize="0"/>
          <p:nvPr/>
        </p:nvPicPr>
        <p:blipFill rotWithShape="1">
          <a:blip r:embed="rId3">
            <a:alphaModFix/>
          </a:blip>
          <a:srcRect b="0" l="0" r="0" t="0"/>
          <a:stretch/>
        </p:blipFill>
        <p:spPr>
          <a:xfrm>
            <a:off x="9344500" y="439951"/>
            <a:ext cx="2438426" cy="1371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60"/>
          <p:cNvSpPr txBox="1"/>
          <p:nvPr>
            <p:ph type="title"/>
          </p:nvPr>
        </p:nvSpPr>
        <p:spPr>
          <a:xfrm>
            <a:off x="1066800" y="453544"/>
            <a:ext cx="10058400" cy="137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EFEFE"/>
              </a:buClr>
              <a:buSzPct val="100000"/>
              <a:buFont typeface="Century Gothic"/>
              <a:buNone/>
            </a:pPr>
            <a:r>
              <a:rPr lang="en-US"/>
              <a:t>Participation &amp; Compliance Monitoring</a:t>
            </a:r>
            <a:endParaRPr/>
          </a:p>
        </p:txBody>
      </p:sp>
      <p:sp>
        <p:nvSpPr>
          <p:cNvPr id="301" name="Google Shape;301;p60"/>
          <p:cNvSpPr txBox="1"/>
          <p:nvPr>
            <p:ph idx="1" type="body"/>
          </p:nvPr>
        </p:nvSpPr>
        <p:spPr>
          <a:xfrm>
            <a:off x="1066800" y="2048575"/>
            <a:ext cx="10058400" cy="462150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400"/>
              <a:buChar char="•"/>
            </a:pPr>
            <a:r>
              <a:rPr lang="en-US" sz="2400"/>
              <a:t>The Interim Rule requires the CoC to “ensure consistent participation of recipients and subrecipients in the HMIS.”</a:t>
            </a:r>
            <a:endParaRPr sz="2400"/>
          </a:p>
          <a:p>
            <a:pPr indent="-182880" lvl="0" marL="182880" rtl="0" algn="l">
              <a:lnSpc>
                <a:spcPct val="100000"/>
              </a:lnSpc>
              <a:spcBef>
                <a:spcPts val="0"/>
              </a:spcBef>
              <a:spcAft>
                <a:spcPts val="0"/>
              </a:spcAft>
              <a:buSzPts val="2400"/>
              <a:buChar char="•"/>
            </a:pPr>
            <a:r>
              <a:rPr lang="en-US" sz="2400"/>
              <a:t>The HMIS Lead should assist the CoC with developing an appropriate plan for monitoring the records and data collection practices of participating agencies</a:t>
            </a:r>
            <a:endParaRPr sz="2400"/>
          </a:p>
          <a:p>
            <a:pPr indent="-182880" lvl="0" marL="182880" rtl="0" algn="l">
              <a:lnSpc>
                <a:spcPct val="100000"/>
              </a:lnSpc>
              <a:spcBef>
                <a:spcPts val="0"/>
              </a:spcBef>
              <a:spcAft>
                <a:spcPts val="0"/>
              </a:spcAft>
              <a:buSzPts val="2400"/>
              <a:buChar char="•"/>
            </a:pPr>
            <a:r>
              <a:rPr lang="en-US" sz="2400"/>
              <a:t>A clear and transparent monitoring plan should include:</a:t>
            </a:r>
            <a:endParaRPr sz="2400"/>
          </a:p>
          <a:p>
            <a:pPr indent="-182880" lvl="1" marL="457200" rtl="0" algn="l">
              <a:lnSpc>
                <a:spcPct val="100000"/>
              </a:lnSpc>
              <a:spcBef>
                <a:spcPts val="0"/>
              </a:spcBef>
              <a:spcAft>
                <a:spcPts val="0"/>
              </a:spcAft>
              <a:buSzPts val="1800"/>
              <a:buChar char="•"/>
            </a:pPr>
            <a:r>
              <a:rPr lang="en-US"/>
              <a:t> </a:t>
            </a:r>
            <a:r>
              <a:rPr lang="en-US" sz="1800"/>
              <a:t>References to compliance policies, procedures, and benchmarks, including those included in agreements </a:t>
            </a:r>
            <a:endParaRPr sz="1800"/>
          </a:p>
          <a:p>
            <a:pPr indent="-182880" lvl="1" marL="457200" rtl="0" algn="l">
              <a:lnSpc>
                <a:spcPct val="100000"/>
              </a:lnSpc>
              <a:spcBef>
                <a:spcPts val="0"/>
              </a:spcBef>
              <a:spcAft>
                <a:spcPts val="0"/>
              </a:spcAft>
              <a:buSzPts val="1800"/>
              <a:buChar char="•"/>
            </a:pPr>
            <a:r>
              <a:rPr lang="en-US" sz="1800"/>
              <a:t> Processes for conducting a monitoring </a:t>
            </a:r>
            <a:endParaRPr sz="1800"/>
          </a:p>
          <a:p>
            <a:pPr indent="-182880" lvl="1" marL="457200" rtl="0" algn="l">
              <a:lnSpc>
                <a:spcPct val="100000"/>
              </a:lnSpc>
              <a:spcBef>
                <a:spcPts val="0"/>
              </a:spcBef>
              <a:spcAft>
                <a:spcPts val="0"/>
              </a:spcAft>
              <a:buSzPts val="1800"/>
              <a:buChar char="•"/>
            </a:pPr>
            <a:r>
              <a:rPr lang="en-US" sz="1800"/>
              <a:t>A tool for conducting compliance monitoring</a:t>
            </a:r>
            <a:endParaRPr sz="1800"/>
          </a:p>
          <a:p>
            <a:pPr indent="-182880" lvl="1" marL="457200" rtl="0" algn="l">
              <a:lnSpc>
                <a:spcPct val="100000"/>
              </a:lnSpc>
              <a:spcBef>
                <a:spcPts val="0"/>
              </a:spcBef>
              <a:spcAft>
                <a:spcPts val="0"/>
              </a:spcAft>
              <a:buSzPts val="1800"/>
              <a:buChar char="•"/>
            </a:pPr>
            <a:r>
              <a:rPr lang="en-US" sz="1800"/>
              <a:t> Schedules for periodic monitoring </a:t>
            </a:r>
            <a:endParaRPr sz="1800"/>
          </a:p>
          <a:p>
            <a:pPr indent="-182880" lvl="1" marL="457200" rtl="0" algn="l">
              <a:lnSpc>
                <a:spcPct val="100000"/>
              </a:lnSpc>
              <a:spcBef>
                <a:spcPts val="0"/>
              </a:spcBef>
              <a:spcAft>
                <a:spcPts val="0"/>
              </a:spcAft>
              <a:buSzPts val="1800"/>
              <a:buChar char="•"/>
            </a:pPr>
            <a:r>
              <a:rPr lang="en-US" sz="1800"/>
              <a:t> Methods for communicating monitoring results to the </a:t>
            </a:r>
            <a:r>
              <a:rPr lang="en-US" sz="1800">
                <a:solidFill>
                  <a:srgbClr val="FFFFFF"/>
                </a:solidFill>
              </a:rPr>
              <a:t>Covered Homeless Organization (CHO) </a:t>
            </a:r>
            <a:r>
              <a:rPr lang="en-US" sz="1800"/>
              <a:t>and the CoC</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1"/>
          <p:cNvSpPr txBox="1"/>
          <p:nvPr>
            <p:ph type="title"/>
          </p:nvPr>
        </p:nvSpPr>
        <p:spPr>
          <a:xfrm>
            <a:off x="1066800" y="436319"/>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Data Reporting</a:t>
            </a:r>
            <a:endParaRPr/>
          </a:p>
        </p:txBody>
      </p:sp>
      <p:sp>
        <p:nvSpPr>
          <p:cNvPr id="307" name="Google Shape;307;p61"/>
          <p:cNvSpPr txBox="1"/>
          <p:nvPr>
            <p:ph idx="1" type="body"/>
          </p:nvPr>
        </p:nvSpPr>
        <p:spPr>
          <a:xfrm>
            <a:off x="413625" y="1989525"/>
            <a:ext cx="7407300" cy="3906900"/>
          </a:xfrm>
          <a:prstGeom prst="rect">
            <a:avLst/>
          </a:prstGeom>
          <a:noFill/>
          <a:ln>
            <a:noFill/>
          </a:ln>
        </p:spPr>
        <p:txBody>
          <a:bodyPr anchorCtr="0" anchor="t" bIns="45700" lIns="91425" spcFirstLastPara="1" rIns="91425" wrap="square" tIns="45700">
            <a:normAutofit/>
          </a:bodyPr>
          <a:lstStyle/>
          <a:p>
            <a:pPr indent="-68578" lvl="0" marL="182880" rtl="0" algn="l">
              <a:lnSpc>
                <a:spcPct val="100000"/>
              </a:lnSpc>
              <a:spcBef>
                <a:spcPts val="0"/>
              </a:spcBef>
              <a:spcAft>
                <a:spcPts val="0"/>
              </a:spcAft>
              <a:buSzPts val="1800"/>
              <a:buNone/>
            </a:pPr>
            <a:r>
              <a:rPr lang="en-US" sz="2400"/>
              <a:t>HMIS Reporting should be a major driver of CoC decision-making, serving as a tool for:</a:t>
            </a:r>
            <a:endParaRPr sz="2400"/>
          </a:p>
          <a:p>
            <a:pPr indent="-182880" lvl="1" marL="457200" rtl="0" algn="l">
              <a:lnSpc>
                <a:spcPct val="100000"/>
              </a:lnSpc>
              <a:spcBef>
                <a:spcPts val="0"/>
              </a:spcBef>
              <a:spcAft>
                <a:spcPts val="0"/>
              </a:spcAft>
              <a:buSzPts val="1800"/>
              <a:buChar char="•"/>
            </a:pPr>
            <a:r>
              <a:rPr lang="en-US" sz="2200"/>
              <a:t>understanding gaps in services</a:t>
            </a:r>
            <a:endParaRPr sz="2200"/>
          </a:p>
          <a:p>
            <a:pPr indent="-208280" lvl="1" marL="457200" rtl="0" algn="l">
              <a:lnSpc>
                <a:spcPct val="100000"/>
              </a:lnSpc>
              <a:spcBef>
                <a:spcPts val="0"/>
              </a:spcBef>
              <a:spcAft>
                <a:spcPts val="0"/>
              </a:spcAft>
              <a:buSzPts val="2200"/>
              <a:buChar char="•"/>
            </a:pPr>
            <a:r>
              <a:rPr lang="en-US" sz="2200"/>
              <a:t>understanding community needs and the degree to which they are being met</a:t>
            </a:r>
            <a:endParaRPr sz="2200"/>
          </a:p>
          <a:p>
            <a:pPr indent="-208280" lvl="1" marL="457200" rtl="0" algn="l">
              <a:lnSpc>
                <a:spcPct val="100000"/>
              </a:lnSpc>
              <a:spcBef>
                <a:spcPts val="0"/>
              </a:spcBef>
              <a:spcAft>
                <a:spcPts val="0"/>
              </a:spcAft>
              <a:buSzPts val="2200"/>
              <a:buChar char="•"/>
            </a:pPr>
            <a:r>
              <a:rPr lang="en-US" sz="2200"/>
              <a:t>understanding and addressing racial disparities</a:t>
            </a:r>
            <a:endParaRPr sz="2200"/>
          </a:p>
          <a:p>
            <a:pPr indent="-208280" lvl="1" marL="457200" rtl="0" algn="l">
              <a:lnSpc>
                <a:spcPct val="100000"/>
              </a:lnSpc>
              <a:spcBef>
                <a:spcPts val="0"/>
              </a:spcBef>
              <a:spcAft>
                <a:spcPts val="0"/>
              </a:spcAft>
              <a:buSzPts val="2200"/>
              <a:buChar char="•"/>
            </a:pPr>
            <a:r>
              <a:rPr lang="en-US" sz="2200"/>
              <a:t>coordination between organizations</a:t>
            </a:r>
            <a:endParaRPr sz="2200"/>
          </a:p>
          <a:p>
            <a:pPr indent="-208280" lvl="1" marL="457200" rtl="0" algn="l">
              <a:lnSpc>
                <a:spcPct val="100000"/>
              </a:lnSpc>
              <a:spcBef>
                <a:spcPts val="0"/>
              </a:spcBef>
              <a:spcAft>
                <a:spcPts val="0"/>
              </a:spcAft>
              <a:buSzPts val="2200"/>
              <a:buChar char="•"/>
            </a:pPr>
            <a:r>
              <a:rPr lang="en-US" sz="2200"/>
              <a:t>coordination of services to clients in a housing crisis</a:t>
            </a:r>
            <a:endParaRPr sz="2200"/>
          </a:p>
        </p:txBody>
      </p:sp>
      <p:pic>
        <p:nvPicPr>
          <p:cNvPr id="308" name="Google Shape;308;p61"/>
          <p:cNvPicPr preferRelativeResize="0"/>
          <p:nvPr/>
        </p:nvPicPr>
        <p:blipFill rotWithShape="1">
          <a:blip r:embed="rId3">
            <a:alphaModFix/>
          </a:blip>
          <a:srcRect b="0" l="0" r="0" t="0"/>
          <a:stretch/>
        </p:blipFill>
        <p:spPr>
          <a:xfrm>
            <a:off x="8299925" y="2372750"/>
            <a:ext cx="3098124" cy="27538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314ab676ce_1_136"/>
          <p:cNvSpPr txBox="1"/>
          <p:nvPr>
            <p:ph type="title"/>
          </p:nvPr>
        </p:nvSpPr>
        <p:spPr>
          <a:xfrm>
            <a:off x="1066800" y="436319"/>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HMIS Reports</a:t>
            </a:r>
            <a:endParaRPr/>
          </a:p>
        </p:txBody>
      </p:sp>
      <p:sp>
        <p:nvSpPr>
          <p:cNvPr id="314" name="Google Shape;314;g1314ab676ce_1_136"/>
          <p:cNvSpPr txBox="1"/>
          <p:nvPr>
            <p:ph idx="1" type="body"/>
          </p:nvPr>
        </p:nvSpPr>
        <p:spPr>
          <a:xfrm>
            <a:off x="448000" y="1697325"/>
            <a:ext cx="10982400" cy="4927500"/>
          </a:xfrm>
          <a:prstGeom prst="rect">
            <a:avLst/>
          </a:prstGeom>
          <a:noFill/>
          <a:ln>
            <a:noFill/>
          </a:ln>
        </p:spPr>
        <p:txBody>
          <a:bodyPr anchorCtr="0" anchor="t" bIns="45700" lIns="91425" spcFirstLastPara="1" rIns="91425" wrap="square" tIns="45700">
            <a:normAutofit/>
          </a:bodyPr>
          <a:lstStyle/>
          <a:p>
            <a:pPr indent="-68578" lvl="0" marL="182880" rtl="0" algn="l">
              <a:lnSpc>
                <a:spcPct val="100000"/>
              </a:lnSpc>
              <a:spcBef>
                <a:spcPts val="0"/>
              </a:spcBef>
              <a:spcAft>
                <a:spcPts val="0"/>
              </a:spcAft>
              <a:buSzPts val="1800"/>
              <a:buNone/>
            </a:pPr>
            <a:r>
              <a:rPr lang="en-US" sz="2400"/>
              <a:t>The HMIS Lead should ensure that HMIS can generate project-level reports required by HUD and other federal funding partners, including</a:t>
            </a:r>
            <a:r>
              <a:rPr lang="en-US" sz="2200"/>
              <a:t> </a:t>
            </a:r>
            <a:endParaRPr sz="2200"/>
          </a:p>
          <a:p>
            <a:pPr indent="-195579" lvl="2" marL="731520" rtl="0" algn="l">
              <a:lnSpc>
                <a:spcPct val="100000"/>
              </a:lnSpc>
              <a:spcBef>
                <a:spcPts val="0"/>
              </a:spcBef>
              <a:spcAft>
                <a:spcPts val="0"/>
              </a:spcAft>
              <a:buSzPts val="2000"/>
              <a:buChar char="•"/>
            </a:pPr>
            <a:r>
              <a:rPr lang="en-US" sz="2000"/>
              <a:t>HMIS Comma Separated Value (CSV) Exports for upload to (HUD) Sage Repository </a:t>
            </a:r>
            <a:endParaRPr sz="2000"/>
          </a:p>
          <a:p>
            <a:pPr indent="-195579" lvl="2" marL="731520" rtl="0" algn="l">
              <a:lnSpc>
                <a:spcPct val="100000"/>
              </a:lnSpc>
              <a:spcBef>
                <a:spcPts val="0"/>
              </a:spcBef>
              <a:spcAft>
                <a:spcPts val="0"/>
              </a:spcAft>
              <a:buSzPts val="2000"/>
              <a:buChar char="•"/>
            </a:pPr>
            <a:r>
              <a:rPr lang="en-US" sz="2000"/>
              <a:t>Veterans Administration (VA) Supportive Services for Veteran Families (SSVF) Repository export</a:t>
            </a:r>
            <a:endParaRPr sz="2000"/>
          </a:p>
          <a:p>
            <a:pPr indent="-195579" lvl="2" marL="731520" rtl="0" algn="l">
              <a:lnSpc>
                <a:spcPct val="100000"/>
              </a:lnSpc>
              <a:spcBef>
                <a:spcPts val="0"/>
              </a:spcBef>
              <a:spcAft>
                <a:spcPts val="0"/>
              </a:spcAft>
              <a:buSzPts val="2000"/>
              <a:buChar char="•"/>
            </a:pPr>
            <a:r>
              <a:rPr lang="en-US" sz="2000"/>
              <a:t>Health and Human Services (HHS) Runaway and Homeless Youth HMIS (RHY-HMIS) Repository export</a:t>
            </a:r>
            <a:endParaRPr sz="2000"/>
          </a:p>
          <a:p>
            <a:pPr indent="-195579" lvl="2" marL="731520" rtl="0" algn="l">
              <a:lnSpc>
                <a:spcPct val="100000"/>
              </a:lnSpc>
              <a:spcBef>
                <a:spcPts val="0"/>
              </a:spcBef>
              <a:spcAft>
                <a:spcPts val="0"/>
              </a:spcAft>
              <a:buSzPts val="2000"/>
              <a:buChar char="•"/>
            </a:pPr>
            <a:r>
              <a:rPr lang="en-US" sz="2000"/>
              <a:t>Required progress reports and companion reports include: CoC Annual Performance Report (APR), ESG Consolidated Annual Performance &amp; Evaluation Report (CAPER), </a:t>
            </a:r>
            <a:r>
              <a:rPr lang="en-US" sz="2000">
                <a:solidFill>
                  <a:srgbClr val="FEFEFE"/>
                </a:solidFill>
              </a:rPr>
              <a:t>Projects for Assistance in Transition from Homelessness (</a:t>
            </a:r>
            <a:r>
              <a:rPr lang="en-US" sz="2000"/>
              <a:t>PATH) Annual Report, and </a:t>
            </a:r>
            <a:r>
              <a:rPr lang="en-US" sz="2000">
                <a:solidFill>
                  <a:srgbClr val="FEFEFE"/>
                </a:solidFill>
              </a:rPr>
              <a:t>Housing Opportunities for Persons With AIDS</a:t>
            </a:r>
            <a:r>
              <a:rPr lang="en-US" sz="2000">
                <a:solidFill>
                  <a:srgbClr val="FEFEFE"/>
                </a:solidFill>
                <a:latin typeface="Roboto"/>
                <a:ea typeface="Roboto"/>
                <a:cs typeface="Roboto"/>
                <a:sym typeface="Roboto"/>
              </a:rPr>
              <a:t> (</a:t>
            </a:r>
            <a:r>
              <a:rPr lang="en-US" sz="2000"/>
              <a:t>HOPWA) APR. </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EFEFE"/>
              </a:buClr>
              <a:buSzPct val="100000"/>
              <a:buFont typeface="Century Gothic"/>
              <a:buNone/>
            </a:pPr>
            <a:r>
              <a:rPr lang="en-US"/>
              <a:t>System Performance Measures (SPM) - Overview</a:t>
            </a:r>
            <a:endParaRPr/>
          </a:p>
        </p:txBody>
      </p:sp>
      <p:sp>
        <p:nvSpPr>
          <p:cNvPr id="320" name="Google Shape;320;p57"/>
          <p:cNvSpPr txBox="1"/>
          <p:nvPr>
            <p:ph idx="1" type="body"/>
          </p:nvPr>
        </p:nvSpPr>
        <p:spPr>
          <a:xfrm>
            <a:off x="1066800" y="2103125"/>
            <a:ext cx="10058400" cy="4257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1800"/>
              <a:buNone/>
            </a:pPr>
            <a:r>
              <a:rPr lang="en-US" sz="2400">
                <a:solidFill>
                  <a:srgbClr val="FEFEFE"/>
                </a:solidFill>
              </a:rPr>
              <a:t>The HEARTH Act focuses on viewing the local homeless response as a coordinated system of homeless assistance options as opposed to homeless assistance programs and funding sources that operate independently in a community.  The Act:</a:t>
            </a:r>
            <a:endParaRPr sz="2400">
              <a:solidFill>
                <a:srgbClr val="FEFEFE"/>
              </a:solidFill>
            </a:endParaRPr>
          </a:p>
          <a:p>
            <a:pPr indent="-195580" lvl="0" marL="640080" rtl="0" algn="l">
              <a:lnSpc>
                <a:spcPct val="100000"/>
              </a:lnSpc>
              <a:spcBef>
                <a:spcPts val="0"/>
              </a:spcBef>
              <a:spcAft>
                <a:spcPts val="0"/>
              </a:spcAft>
              <a:buClr>
                <a:srgbClr val="FEFEFE"/>
              </a:buClr>
              <a:buSzPts val="2000"/>
              <a:buChar char="•"/>
            </a:pPr>
            <a:r>
              <a:rPr lang="en-US" sz="2000">
                <a:solidFill>
                  <a:srgbClr val="FEFEFE"/>
                </a:solidFill>
              </a:rPr>
              <a:t>Requires communities to measure their performance as a coordinated system, in addition to analyzing performance by specific projects or project types </a:t>
            </a:r>
            <a:endParaRPr sz="2000">
              <a:solidFill>
                <a:srgbClr val="FEFEFE"/>
              </a:solidFill>
            </a:endParaRPr>
          </a:p>
          <a:p>
            <a:pPr indent="-195580" lvl="0" marL="640080" rtl="0" algn="l">
              <a:lnSpc>
                <a:spcPct val="100000"/>
              </a:lnSpc>
              <a:spcBef>
                <a:spcPts val="0"/>
              </a:spcBef>
              <a:spcAft>
                <a:spcPts val="0"/>
              </a:spcAft>
              <a:buClr>
                <a:srgbClr val="FEFEFE"/>
              </a:buClr>
              <a:buSzPts val="2000"/>
              <a:buFont typeface="Century Gothic"/>
              <a:buChar char="•"/>
            </a:pPr>
            <a:r>
              <a:rPr lang="en-US" sz="2000">
                <a:solidFill>
                  <a:srgbClr val="FEFEFE"/>
                </a:solidFill>
              </a:rPr>
              <a:t>Established a set of selection criteria for HUD to use in awarding CoC funding in section 427 that require CoCs to report to HUD their system-level performance</a:t>
            </a:r>
            <a:endParaRPr sz="2000">
              <a:solidFill>
                <a:srgbClr val="FEFEFE"/>
              </a:solidFill>
            </a:endParaRPr>
          </a:p>
          <a:p>
            <a:pPr indent="-195580" lvl="0" marL="640080" rtl="0" algn="l">
              <a:lnSpc>
                <a:spcPct val="100000"/>
              </a:lnSpc>
              <a:spcBef>
                <a:spcPts val="0"/>
              </a:spcBef>
              <a:spcAft>
                <a:spcPts val="0"/>
              </a:spcAft>
              <a:buClr>
                <a:srgbClr val="FEFEFE"/>
              </a:buClr>
              <a:buSzPts val="2000"/>
              <a:buFont typeface="Century Gothic"/>
              <a:buChar char="•"/>
            </a:pPr>
            <a:r>
              <a:rPr lang="en-US" sz="2000">
                <a:solidFill>
                  <a:srgbClr val="FEFEFE"/>
                </a:solidFill>
              </a:rPr>
              <a:t>Encourages CoCs, in coordination with ESG Program recipients and all other homeless assistance stakeholders in the community, to regularly measure their progress in meeting the needs of people experiencing homelessness in their community and to report this progress to HUD</a:t>
            </a:r>
            <a:endParaRPr sz="2000">
              <a:solidFill>
                <a:srgbClr val="FEFEF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314ab676ce_1_1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EFEFE"/>
              </a:buClr>
              <a:buSzPct val="100000"/>
              <a:buFont typeface="Century Gothic"/>
              <a:buNone/>
            </a:pPr>
            <a:r>
              <a:rPr lang="en-US"/>
              <a:t>System Performance Measures (SPM)</a:t>
            </a:r>
            <a:endParaRPr/>
          </a:p>
        </p:txBody>
      </p:sp>
      <p:sp>
        <p:nvSpPr>
          <p:cNvPr id="326" name="Google Shape;326;g1314ab676ce_1_114"/>
          <p:cNvSpPr txBox="1"/>
          <p:nvPr>
            <p:ph idx="1" type="body"/>
          </p:nvPr>
        </p:nvSpPr>
        <p:spPr>
          <a:xfrm>
            <a:off x="448050" y="2014200"/>
            <a:ext cx="7836900" cy="39651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Clr>
                <a:srgbClr val="FEFEFE"/>
              </a:buClr>
              <a:buSzPts val="1800"/>
              <a:buAutoNum type="arabicPeriod"/>
            </a:pPr>
            <a:r>
              <a:rPr lang="en-US">
                <a:solidFill>
                  <a:srgbClr val="FEFEFE"/>
                </a:solidFill>
              </a:rPr>
              <a:t>The Length of Time Persons Remain Homeless</a:t>
            </a:r>
            <a:endParaRPr>
              <a:solidFill>
                <a:srgbClr val="FEFEFE"/>
              </a:solidFill>
            </a:endParaRPr>
          </a:p>
          <a:p>
            <a:pPr indent="-342900" lvl="0" marL="457200" rtl="0" algn="l">
              <a:lnSpc>
                <a:spcPct val="100000"/>
              </a:lnSpc>
              <a:spcBef>
                <a:spcPts val="0"/>
              </a:spcBef>
              <a:spcAft>
                <a:spcPts val="0"/>
              </a:spcAft>
              <a:buClr>
                <a:srgbClr val="FEFEFE"/>
              </a:buClr>
              <a:buSzPts val="1800"/>
              <a:buAutoNum type="arabicPeriod"/>
            </a:pPr>
            <a:r>
              <a:rPr lang="en-US">
                <a:solidFill>
                  <a:srgbClr val="FEFEFE"/>
                </a:solidFill>
              </a:rPr>
              <a:t>The Extent to which Persons who Exit Homelessness to Permanent Housing Destinations Return to Homelessness</a:t>
            </a:r>
            <a:endParaRPr>
              <a:solidFill>
                <a:srgbClr val="FEFEFE"/>
              </a:solidFill>
            </a:endParaRPr>
          </a:p>
          <a:p>
            <a:pPr indent="-342900" lvl="0" marL="457200" rtl="0" algn="l">
              <a:lnSpc>
                <a:spcPct val="100000"/>
              </a:lnSpc>
              <a:spcBef>
                <a:spcPts val="0"/>
              </a:spcBef>
              <a:spcAft>
                <a:spcPts val="0"/>
              </a:spcAft>
              <a:buClr>
                <a:srgbClr val="FEFEFE"/>
              </a:buClr>
              <a:buSzPts val="1800"/>
              <a:buAutoNum type="arabicPeriod"/>
            </a:pPr>
            <a:r>
              <a:rPr lang="en-US">
                <a:solidFill>
                  <a:srgbClr val="FEFEFE"/>
                </a:solidFill>
              </a:rPr>
              <a:t>Number of Homeless Persons</a:t>
            </a:r>
            <a:endParaRPr>
              <a:solidFill>
                <a:srgbClr val="FEFEFE"/>
              </a:solidFill>
            </a:endParaRPr>
          </a:p>
          <a:p>
            <a:pPr indent="-342900" lvl="0" marL="457200" rtl="0" algn="l">
              <a:lnSpc>
                <a:spcPct val="100000"/>
              </a:lnSpc>
              <a:spcBef>
                <a:spcPts val="0"/>
              </a:spcBef>
              <a:spcAft>
                <a:spcPts val="0"/>
              </a:spcAft>
              <a:buClr>
                <a:srgbClr val="FEFEFE"/>
              </a:buClr>
              <a:buSzPts val="1800"/>
              <a:buAutoNum type="arabicPeriod"/>
            </a:pPr>
            <a:r>
              <a:rPr lang="en-US">
                <a:solidFill>
                  <a:srgbClr val="FEFEFE"/>
                </a:solidFill>
              </a:rPr>
              <a:t>Employment and Income Growth for Homeless Persons in CoC Program-funded Projects</a:t>
            </a:r>
            <a:endParaRPr>
              <a:solidFill>
                <a:srgbClr val="FEFEFE"/>
              </a:solidFill>
            </a:endParaRPr>
          </a:p>
          <a:p>
            <a:pPr indent="-342900" lvl="0" marL="457200" rtl="0" algn="l">
              <a:lnSpc>
                <a:spcPct val="100000"/>
              </a:lnSpc>
              <a:spcBef>
                <a:spcPts val="0"/>
              </a:spcBef>
              <a:spcAft>
                <a:spcPts val="0"/>
              </a:spcAft>
              <a:buClr>
                <a:srgbClr val="FEFEFE"/>
              </a:buClr>
              <a:buSzPts val="1800"/>
              <a:buAutoNum type="arabicPeriod"/>
            </a:pPr>
            <a:r>
              <a:rPr lang="en-US">
                <a:solidFill>
                  <a:srgbClr val="FEFEFE"/>
                </a:solidFill>
              </a:rPr>
              <a:t>Number of Persons who Become Homeless for the First Time</a:t>
            </a:r>
            <a:endParaRPr>
              <a:solidFill>
                <a:srgbClr val="FEFEFE"/>
              </a:solidFill>
            </a:endParaRPr>
          </a:p>
          <a:p>
            <a:pPr indent="-342900" lvl="0" marL="457200" rtl="0" algn="l">
              <a:lnSpc>
                <a:spcPct val="100000"/>
              </a:lnSpc>
              <a:spcBef>
                <a:spcPts val="0"/>
              </a:spcBef>
              <a:spcAft>
                <a:spcPts val="0"/>
              </a:spcAft>
              <a:buClr>
                <a:srgbClr val="FEFEFE"/>
              </a:buClr>
              <a:buSzPts val="1800"/>
              <a:buAutoNum type="arabicPeriod"/>
            </a:pPr>
            <a:r>
              <a:rPr lang="en-US">
                <a:solidFill>
                  <a:srgbClr val="FEFEFE"/>
                </a:solidFill>
              </a:rPr>
              <a:t>Homeless Prevention and Housing Placement of Persons Defined by Category 3 of HUD’s Homeless Definition in CoC Program-funded Projects (High Performing Communities Only)</a:t>
            </a:r>
            <a:endParaRPr>
              <a:solidFill>
                <a:srgbClr val="FEFEFE"/>
              </a:solidFill>
            </a:endParaRPr>
          </a:p>
          <a:p>
            <a:pPr indent="-342900" lvl="0" marL="457200" rtl="0" algn="l">
              <a:lnSpc>
                <a:spcPct val="100000"/>
              </a:lnSpc>
              <a:spcBef>
                <a:spcPts val="0"/>
              </a:spcBef>
              <a:spcAft>
                <a:spcPts val="0"/>
              </a:spcAft>
              <a:buClr>
                <a:srgbClr val="FEFEFE"/>
              </a:buClr>
              <a:buSzPts val="1800"/>
              <a:buAutoNum type="arabicPeriod"/>
            </a:pPr>
            <a:r>
              <a:rPr lang="en-US">
                <a:solidFill>
                  <a:srgbClr val="FEFEFE"/>
                </a:solidFill>
              </a:rPr>
              <a:t>Successful Placement from Street Outreach and Successful Placement in or Retention of Permanent Housing</a:t>
            </a:r>
            <a:endParaRPr>
              <a:solidFill>
                <a:srgbClr val="FEFEFE"/>
              </a:solidFill>
            </a:endParaRPr>
          </a:p>
        </p:txBody>
      </p:sp>
      <p:pic>
        <p:nvPicPr>
          <p:cNvPr id="327" name="Google Shape;327;g1314ab676ce_1_114"/>
          <p:cNvPicPr preferRelativeResize="0"/>
          <p:nvPr/>
        </p:nvPicPr>
        <p:blipFill rotWithShape="1">
          <a:blip r:embed="rId3">
            <a:alphaModFix/>
          </a:blip>
          <a:srcRect b="0" l="0" r="0" t="0"/>
          <a:stretch/>
        </p:blipFill>
        <p:spPr>
          <a:xfrm>
            <a:off x="8423050" y="2618250"/>
            <a:ext cx="3058875" cy="1954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62"/>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chemeClr val="lt1"/>
              </a:buClr>
              <a:buSzPts val="7200"/>
              <a:buFont typeface="Century Gothic"/>
              <a:buNone/>
            </a:pPr>
            <a:r>
              <a:rPr lang="en-US"/>
              <a:t>COC MEMBERSHIP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31ab0bbcc1_0_4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Welcome and Introductions</a:t>
            </a:r>
            <a:endParaRPr/>
          </a:p>
        </p:txBody>
      </p:sp>
      <p:sp>
        <p:nvSpPr>
          <p:cNvPr id="146" name="Google Shape;146;g131ab0bbcc1_0_40"/>
          <p:cNvSpPr txBox="1"/>
          <p:nvPr>
            <p:ph idx="1" type="body"/>
          </p:nvPr>
        </p:nvSpPr>
        <p:spPr>
          <a:xfrm>
            <a:off x="757425" y="2103125"/>
            <a:ext cx="5035200" cy="393180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400"/>
              <a:buChar char="•"/>
            </a:pPr>
            <a:r>
              <a:rPr lang="en-US" sz="2400"/>
              <a:t>East Coast Presenters</a:t>
            </a:r>
            <a:endParaRPr sz="2400"/>
          </a:p>
          <a:p>
            <a:pPr indent="-220980" lvl="1" marL="457200" rtl="0" algn="l">
              <a:lnSpc>
                <a:spcPct val="100000"/>
              </a:lnSpc>
              <a:spcBef>
                <a:spcPts val="0"/>
              </a:spcBef>
              <a:spcAft>
                <a:spcPts val="0"/>
              </a:spcAft>
              <a:buSzPts val="2400"/>
              <a:buChar char="•"/>
            </a:pPr>
            <a:r>
              <a:rPr lang="en-US" sz="2400"/>
              <a:t>Alissa Parrish (she/her) - ICF</a:t>
            </a:r>
            <a:endParaRPr sz="2400"/>
          </a:p>
          <a:p>
            <a:pPr indent="-220980" lvl="1" marL="457200" rtl="0" algn="l">
              <a:lnSpc>
                <a:spcPct val="100000"/>
              </a:lnSpc>
              <a:spcBef>
                <a:spcPts val="0"/>
              </a:spcBef>
              <a:spcAft>
                <a:spcPts val="0"/>
              </a:spcAft>
              <a:buSzPts val="2400"/>
              <a:buChar char="•"/>
            </a:pPr>
            <a:r>
              <a:rPr lang="en-US" sz="2400"/>
              <a:t>Michael Thomas (he/him) - ICF</a:t>
            </a:r>
            <a:endParaRPr sz="2400"/>
          </a:p>
          <a:p>
            <a:pPr indent="-220980" lvl="1" marL="457200" rtl="0" algn="l">
              <a:lnSpc>
                <a:spcPct val="100000"/>
              </a:lnSpc>
              <a:spcBef>
                <a:spcPts val="0"/>
              </a:spcBef>
              <a:spcAft>
                <a:spcPts val="0"/>
              </a:spcAft>
              <a:buSzPts val="2400"/>
              <a:buChar char="•"/>
            </a:pPr>
            <a:r>
              <a:rPr lang="en-US" sz="2400"/>
              <a:t>Thuan Huynh (he/him) - Abt Associates</a:t>
            </a:r>
            <a:endParaRPr sz="2400"/>
          </a:p>
          <a:p>
            <a:pPr indent="-220980" lvl="1" marL="457200" rtl="0" algn="l">
              <a:lnSpc>
                <a:spcPct val="100000"/>
              </a:lnSpc>
              <a:spcBef>
                <a:spcPts val="0"/>
              </a:spcBef>
              <a:spcAft>
                <a:spcPts val="0"/>
              </a:spcAft>
              <a:buSzPts val="2400"/>
              <a:buChar char="•"/>
            </a:pPr>
            <a:r>
              <a:rPr lang="en-US" sz="2400"/>
              <a:t>Whitney Patterson (she/her) - Abt Associates</a:t>
            </a:r>
            <a:endParaRPr sz="2400"/>
          </a:p>
        </p:txBody>
      </p:sp>
      <p:sp>
        <p:nvSpPr>
          <p:cNvPr id="147" name="Google Shape;147;g131ab0bbcc1_0_40"/>
          <p:cNvSpPr txBox="1"/>
          <p:nvPr>
            <p:ph idx="1" type="body"/>
          </p:nvPr>
        </p:nvSpPr>
        <p:spPr>
          <a:xfrm>
            <a:off x="6409975" y="2103125"/>
            <a:ext cx="5381400" cy="393180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400"/>
              <a:buChar char="•"/>
            </a:pPr>
            <a:r>
              <a:rPr lang="en-US" sz="2400"/>
              <a:t>West Coast Presenters</a:t>
            </a:r>
            <a:endParaRPr sz="2400"/>
          </a:p>
          <a:p>
            <a:pPr indent="-220980" lvl="1" marL="457200" rtl="0" algn="l">
              <a:lnSpc>
                <a:spcPct val="100000"/>
              </a:lnSpc>
              <a:spcBef>
                <a:spcPts val="0"/>
              </a:spcBef>
              <a:spcAft>
                <a:spcPts val="0"/>
              </a:spcAft>
              <a:buClr>
                <a:srgbClr val="FEFEFE"/>
              </a:buClr>
              <a:buSzPts val="2400"/>
              <a:buFont typeface="Century Gothic"/>
              <a:buChar char="•"/>
            </a:pPr>
            <a:r>
              <a:rPr lang="en-US" sz="2400">
                <a:solidFill>
                  <a:srgbClr val="FEFEFE"/>
                </a:solidFill>
              </a:rPr>
              <a:t>Alissa Parrish (she/her) - ICF</a:t>
            </a:r>
            <a:endParaRPr sz="2400">
              <a:solidFill>
                <a:srgbClr val="FEFEFE"/>
              </a:solidFill>
            </a:endParaRPr>
          </a:p>
          <a:p>
            <a:pPr indent="-220980" lvl="1" marL="457200" rtl="0" algn="l">
              <a:lnSpc>
                <a:spcPct val="100000"/>
              </a:lnSpc>
              <a:spcBef>
                <a:spcPts val="0"/>
              </a:spcBef>
              <a:spcAft>
                <a:spcPts val="0"/>
              </a:spcAft>
              <a:buClr>
                <a:srgbClr val="FEFEFE"/>
              </a:buClr>
              <a:buSzPts val="2400"/>
              <a:buFont typeface="Century Gothic"/>
              <a:buChar char="•"/>
            </a:pPr>
            <a:r>
              <a:rPr lang="en-US" sz="2400">
                <a:solidFill>
                  <a:srgbClr val="FEFEFE"/>
                </a:solidFill>
              </a:rPr>
              <a:t>Ashley Barker Tolman Shuler (she/her) - Cloudburst</a:t>
            </a:r>
            <a:endParaRPr sz="2400">
              <a:solidFill>
                <a:srgbClr val="FEFEFE"/>
              </a:solidFill>
            </a:endParaRPr>
          </a:p>
          <a:p>
            <a:pPr indent="-220980" lvl="1" marL="457200" rtl="0" algn="l">
              <a:lnSpc>
                <a:spcPct val="100000"/>
              </a:lnSpc>
              <a:spcBef>
                <a:spcPts val="0"/>
              </a:spcBef>
              <a:spcAft>
                <a:spcPts val="0"/>
              </a:spcAft>
              <a:buClr>
                <a:srgbClr val="FEFEFE"/>
              </a:buClr>
              <a:buSzPts val="2400"/>
              <a:buChar char="•"/>
            </a:pPr>
            <a:r>
              <a:rPr lang="en-US" sz="2400">
                <a:solidFill>
                  <a:srgbClr val="FEFEFE"/>
                </a:solidFill>
              </a:rPr>
              <a:t>Dusty Olson (she/her) Abt Associates</a:t>
            </a:r>
            <a:endParaRPr sz="2400">
              <a:solidFill>
                <a:srgbClr val="FEFEFE"/>
              </a:solidFill>
            </a:endParaRPr>
          </a:p>
          <a:p>
            <a:pPr indent="-220980" lvl="1" marL="457200" rtl="0" algn="l">
              <a:lnSpc>
                <a:spcPct val="100000"/>
              </a:lnSpc>
              <a:spcBef>
                <a:spcPts val="0"/>
              </a:spcBef>
              <a:spcAft>
                <a:spcPts val="0"/>
              </a:spcAft>
              <a:buClr>
                <a:srgbClr val="FEFEFE"/>
              </a:buClr>
              <a:buSzPts val="2400"/>
              <a:buChar char="•"/>
            </a:pPr>
            <a:r>
              <a:rPr lang="en-US" sz="2400">
                <a:solidFill>
                  <a:srgbClr val="FEFEFE"/>
                </a:solidFill>
              </a:rPr>
              <a:t>Gillian Morshedi (she/her) - Homebase</a:t>
            </a:r>
            <a:endParaRPr sz="2400">
              <a:solidFill>
                <a:srgbClr val="FEFEFE"/>
              </a:solidFill>
            </a:endParaRPr>
          </a:p>
        </p:txBody>
      </p:sp>
      <p:sp>
        <p:nvSpPr>
          <p:cNvPr id="148" name="Google Shape;148;g131ab0bbcc1_0_40"/>
          <p:cNvSpPr txBox="1"/>
          <p:nvPr>
            <p:ph idx="1" type="body"/>
          </p:nvPr>
        </p:nvSpPr>
        <p:spPr>
          <a:xfrm>
            <a:off x="1066800" y="5707253"/>
            <a:ext cx="10058400" cy="80370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200"/>
              <a:buChar char="•"/>
            </a:pPr>
            <a:r>
              <a:rPr lang="en-US" sz="2200"/>
              <a:t>Technical Support - Trew Crocker (she/her) - Abt Associates</a:t>
            </a: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Membership</a:t>
            </a:r>
            <a:endParaRPr/>
          </a:p>
        </p:txBody>
      </p:sp>
      <p:sp>
        <p:nvSpPr>
          <p:cNvPr id="338" name="Google Shape;338;p63"/>
          <p:cNvSpPr txBox="1"/>
          <p:nvPr>
            <p:ph idx="2" type="body"/>
          </p:nvPr>
        </p:nvSpPr>
        <p:spPr>
          <a:xfrm>
            <a:off x="755009" y="2122415"/>
            <a:ext cx="5069719" cy="3833883"/>
          </a:xfrm>
          <a:prstGeom prst="rect">
            <a:avLst/>
          </a:prstGeom>
          <a:noFill/>
          <a:ln>
            <a:noFill/>
          </a:ln>
        </p:spPr>
        <p:txBody>
          <a:bodyPr anchorCtr="0" anchor="t" bIns="45700" lIns="91425" spcFirstLastPara="1" rIns="91425" wrap="square" tIns="45700">
            <a:noAutofit/>
          </a:bodyPr>
          <a:lstStyle/>
          <a:p>
            <a:pPr indent="-182880" lvl="0" marL="182880" rtl="0" algn="l">
              <a:lnSpc>
                <a:spcPct val="100000"/>
              </a:lnSpc>
              <a:spcBef>
                <a:spcPts val="0"/>
              </a:spcBef>
              <a:spcAft>
                <a:spcPts val="0"/>
              </a:spcAft>
              <a:buSzPts val="2400"/>
              <a:buChar char="•"/>
            </a:pPr>
            <a:r>
              <a:rPr lang="en-US" sz="2400"/>
              <a:t>A CoC is established by representatives of relevant organizations within a geographic area to carry out the responsibilities set forth in the CoC program interim rule.</a:t>
            </a:r>
            <a:endParaRPr/>
          </a:p>
          <a:p>
            <a:pPr indent="-182880" lvl="0" marL="182880" rtl="0" algn="l">
              <a:lnSpc>
                <a:spcPct val="100000"/>
              </a:lnSpc>
              <a:spcBef>
                <a:spcPts val="900"/>
              </a:spcBef>
              <a:spcAft>
                <a:spcPts val="0"/>
              </a:spcAft>
              <a:buSzPts val="2400"/>
              <a:buChar char="•"/>
            </a:pPr>
            <a:r>
              <a:rPr lang="en-US" sz="2400"/>
              <a:t>Membership should demonstrate a community wide commitment to ending and preventing homelessness</a:t>
            </a:r>
            <a:endParaRPr/>
          </a:p>
        </p:txBody>
      </p:sp>
      <p:sp>
        <p:nvSpPr>
          <p:cNvPr id="339" name="Google Shape;339;p63"/>
          <p:cNvSpPr txBox="1"/>
          <p:nvPr>
            <p:ph idx="4" type="body"/>
          </p:nvPr>
        </p:nvSpPr>
        <p:spPr>
          <a:xfrm>
            <a:off x="6339000" y="575850"/>
            <a:ext cx="5396400" cy="5706300"/>
          </a:xfrm>
          <a:prstGeom prst="rect">
            <a:avLst/>
          </a:prstGeom>
          <a:solidFill>
            <a:schemeClr val="accent1"/>
          </a:solidFill>
          <a:ln cap="flat" cmpd="sng" w="28575">
            <a:solidFill>
              <a:srgbClr val="000000"/>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1800"/>
              <a:buNone/>
            </a:pPr>
            <a:r>
              <a:rPr lang="en-US"/>
              <a:t>Members should include:</a:t>
            </a:r>
            <a:endParaRPr/>
          </a:p>
          <a:p>
            <a:pPr indent="-217169" lvl="1" marL="457200" rtl="0" algn="l">
              <a:lnSpc>
                <a:spcPct val="100000"/>
              </a:lnSpc>
              <a:spcBef>
                <a:spcPts val="500"/>
              </a:spcBef>
              <a:spcAft>
                <a:spcPts val="0"/>
              </a:spcAft>
              <a:buSzPts val="1800"/>
              <a:buChar char="•"/>
            </a:pPr>
            <a:r>
              <a:rPr lang="en-US" sz="1800"/>
              <a:t>Nonprofit homeless assistance providers</a:t>
            </a:r>
            <a:endParaRPr/>
          </a:p>
          <a:p>
            <a:pPr indent="-217169" lvl="1" marL="457200" rtl="0" algn="l">
              <a:lnSpc>
                <a:spcPct val="100000"/>
              </a:lnSpc>
              <a:spcBef>
                <a:spcPts val="500"/>
              </a:spcBef>
              <a:spcAft>
                <a:spcPts val="0"/>
              </a:spcAft>
              <a:buSzPts val="1800"/>
              <a:buChar char="•"/>
            </a:pPr>
            <a:r>
              <a:rPr lang="en-US" sz="1800"/>
              <a:t>Victim service providers</a:t>
            </a:r>
            <a:endParaRPr/>
          </a:p>
          <a:p>
            <a:pPr indent="-217169" lvl="1" marL="457200" rtl="0" algn="l">
              <a:lnSpc>
                <a:spcPct val="100000"/>
              </a:lnSpc>
              <a:spcBef>
                <a:spcPts val="500"/>
              </a:spcBef>
              <a:spcAft>
                <a:spcPts val="0"/>
              </a:spcAft>
              <a:buSzPts val="1800"/>
              <a:buChar char="•"/>
            </a:pPr>
            <a:r>
              <a:rPr lang="en-US" sz="1800"/>
              <a:t>Faith-based organizations</a:t>
            </a:r>
            <a:endParaRPr/>
          </a:p>
          <a:p>
            <a:pPr indent="-217169" lvl="1" marL="457200" rtl="0" algn="l">
              <a:lnSpc>
                <a:spcPct val="100000"/>
              </a:lnSpc>
              <a:spcBef>
                <a:spcPts val="500"/>
              </a:spcBef>
              <a:spcAft>
                <a:spcPts val="0"/>
              </a:spcAft>
              <a:buSzPts val="1800"/>
              <a:buChar char="•"/>
            </a:pPr>
            <a:r>
              <a:rPr lang="en-US" sz="1800"/>
              <a:t>Governments</a:t>
            </a:r>
            <a:endParaRPr/>
          </a:p>
          <a:p>
            <a:pPr indent="-217169" lvl="1" marL="457200" rtl="0" algn="l">
              <a:lnSpc>
                <a:spcPct val="100000"/>
              </a:lnSpc>
              <a:spcBef>
                <a:spcPts val="500"/>
              </a:spcBef>
              <a:spcAft>
                <a:spcPts val="0"/>
              </a:spcAft>
              <a:buSzPts val="1800"/>
              <a:buChar char="•"/>
            </a:pPr>
            <a:r>
              <a:rPr lang="en-US" sz="1800"/>
              <a:t>Businesses </a:t>
            </a:r>
            <a:endParaRPr/>
          </a:p>
          <a:p>
            <a:pPr indent="-217169" lvl="1" marL="457200" rtl="0" algn="l">
              <a:lnSpc>
                <a:spcPct val="100000"/>
              </a:lnSpc>
              <a:spcBef>
                <a:spcPts val="500"/>
              </a:spcBef>
              <a:spcAft>
                <a:spcPts val="0"/>
              </a:spcAft>
              <a:buSzPts val="1800"/>
              <a:buChar char="•"/>
            </a:pPr>
            <a:r>
              <a:rPr lang="en-US" sz="1800"/>
              <a:t>Advocates</a:t>
            </a:r>
            <a:endParaRPr/>
          </a:p>
          <a:p>
            <a:pPr indent="-217169" lvl="1" marL="457200" rtl="0" algn="l">
              <a:lnSpc>
                <a:spcPct val="100000"/>
              </a:lnSpc>
              <a:spcBef>
                <a:spcPts val="500"/>
              </a:spcBef>
              <a:spcAft>
                <a:spcPts val="0"/>
              </a:spcAft>
              <a:buSzPts val="1800"/>
              <a:buChar char="•"/>
            </a:pPr>
            <a:r>
              <a:rPr lang="en-US" sz="1800"/>
              <a:t>Public housing agencies</a:t>
            </a:r>
            <a:endParaRPr/>
          </a:p>
          <a:p>
            <a:pPr indent="-217169" lvl="1" marL="457200" rtl="0" algn="l">
              <a:lnSpc>
                <a:spcPct val="100000"/>
              </a:lnSpc>
              <a:spcBef>
                <a:spcPts val="500"/>
              </a:spcBef>
              <a:spcAft>
                <a:spcPts val="0"/>
              </a:spcAft>
              <a:buSzPts val="1800"/>
              <a:buChar char="•"/>
            </a:pPr>
            <a:r>
              <a:rPr lang="en-US" sz="1800"/>
              <a:t>School districts</a:t>
            </a:r>
            <a:endParaRPr/>
          </a:p>
          <a:p>
            <a:pPr indent="-217169" lvl="1" marL="457200" rtl="0" algn="l">
              <a:lnSpc>
                <a:spcPct val="100000"/>
              </a:lnSpc>
              <a:spcBef>
                <a:spcPts val="500"/>
              </a:spcBef>
              <a:spcAft>
                <a:spcPts val="0"/>
              </a:spcAft>
              <a:buSzPts val="1800"/>
              <a:buChar char="•"/>
            </a:pPr>
            <a:r>
              <a:rPr lang="en-US" sz="1800"/>
              <a:t>Social service providers</a:t>
            </a:r>
            <a:endParaRPr/>
          </a:p>
          <a:p>
            <a:pPr indent="-217169" lvl="1" marL="457200" rtl="0" algn="l">
              <a:lnSpc>
                <a:spcPct val="100000"/>
              </a:lnSpc>
              <a:spcBef>
                <a:spcPts val="500"/>
              </a:spcBef>
              <a:spcAft>
                <a:spcPts val="0"/>
              </a:spcAft>
              <a:buSzPts val="1800"/>
              <a:buChar char="•"/>
            </a:pPr>
            <a:r>
              <a:rPr lang="en-US" sz="1800"/>
              <a:t>Mental health agencies</a:t>
            </a:r>
            <a:endParaRPr/>
          </a:p>
          <a:p>
            <a:pPr indent="-217169" lvl="1" marL="457200" rtl="0" algn="l">
              <a:lnSpc>
                <a:spcPct val="100000"/>
              </a:lnSpc>
              <a:spcBef>
                <a:spcPts val="500"/>
              </a:spcBef>
              <a:spcAft>
                <a:spcPts val="0"/>
              </a:spcAft>
              <a:buSzPts val="1800"/>
              <a:buChar char="•"/>
            </a:pPr>
            <a:r>
              <a:rPr lang="en-US" sz="1800"/>
              <a:t>Hospitals</a:t>
            </a:r>
            <a:endParaRPr/>
          </a:p>
          <a:p>
            <a:pPr indent="-217169" lvl="1" marL="457200" rtl="0" algn="l">
              <a:lnSpc>
                <a:spcPct val="100000"/>
              </a:lnSpc>
              <a:spcBef>
                <a:spcPts val="500"/>
              </a:spcBef>
              <a:spcAft>
                <a:spcPts val="0"/>
              </a:spcAft>
              <a:buSzPts val="1800"/>
              <a:buChar char="•"/>
            </a:pPr>
            <a:r>
              <a:rPr lang="en-US" sz="1800"/>
              <a:t>Universities</a:t>
            </a:r>
            <a:endParaRPr/>
          </a:p>
          <a:p>
            <a:pPr indent="-217169" lvl="1" marL="457200" rtl="0" algn="l">
              <a:lnSpc>
                <a:spcPct val="100000"/>
              </a:lnSpc>
              <a:spcBef>
                <a:spcPts val="500"/>
              </a:spcBef>
              <a:spcAft>
                <a:spcPts val="0"/>
              </a:spcAft>
              <a:buSzPts val="1800"/>
              <a:buChar char="•"/>
            </a:pPr>
            <a:r>
              <a:rPr lang="en-US" sz="1800"/>
              <a:t>Affordable housing developers</a:t>
            </a:r>
            <a:endParaRPr/>
          </a:p>
          <a:p>
            <a:pPr indent="-217169" lvl="1" marL="457200" rtl="0" algn="l">
              <a:lnSpc>
                <a:spcPct val="100000"/>
              </a:lnSpc>
              <a:spcBef>
                <a:spcPts val="500"/>
              </a:spcBef>
              <a:spcAft>
                <a:spcPts val="0"/>
              </a:spcAft>
              <a:buSzPts val="1800"/>
              <a:buChar char="•"/>
            </a:pPr>
            <a:r>
              <a:rPr lang="en-US" sz="1800"/>
              <a:t>Law enforcements</a:t>
            </a:r>
            <a:endParaRPr/>
          </a:p>
          <a:p>
            <a:pPr indent="-217170" lvl="1" marL="457200" rtl="0" algn="l">
              <a:lnSpc>
                <a:spcPct val="100000"/>
              </a:lnSpc>
              <a:spcBef>
                <a:spcPts val="500"/>
              </a:spcBef>
              <a:spcAft>
                <a:spcPts val="0"/>
              </a:spcAft>
              <a:buSzPts val="1800"/>
              <a:buChar char="•"/>
            </a:pPr>
            <a:r>
              <a:rPr lang="en-US" sz="1800"/>
              <a:t>Organizations that serve veterans </a:t>
            </a:r>
            <a:endParaRPr sz="1800"/>
          </a:p>
          <a:p>
            <a:pPr indent="-217170" lvl="1" marL="457200" rtl="0" algn="l">
              <a:lnSpc>
                <a:spcPct val="100000"/>
              </a:lnSpc>
              <a:spcBef>
                <a:spcPts val="500"/>
              </a:spcBef>
              <a:spcAft>
                <a:spcPts val="0"/>
              </a:spcAft>
              <a:buSzPts val="1800"/>
              <a:buChar char="•"/>
            </a:pPr>
            <a:r>
              <a:rPr lang="en-US" sz="1800"/>
              <a:t>Individuals experiencing and previously experiencing homelessness </a:t>
            </a:r>
            <a:endParaRPr/>
          </a:p>
        </p:txBody>
      </p:sp>
      <p:cxnSp>
        <p:nvCxnSpPr>
          <p:cNvPr id="340" name="Google Shape;340;p63"/>
          <p:cNvCxnSpPr/>
          <p:nvPr/>
        </p:nvCxnSpPr>
        <p:spPr>
          <a:xfrm>
            <a:off x="4177050" y="4916575"/>
            <a:ext cx="1650000" cy="16500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4"/>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chemeClr val="lt1"/>
              </a:buClr>
              <a:buSzPts val="7200"/>
              <a:buFont typeface="Century Gothic"/>
              <a:buNone/>
            </a:pPr>
            <a:r>
              <a:rPr lang="en-US"/>
              <a:t>COC COMMITTEES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CoC Committees</a:t>
            </a:r>
            <a:endParaRPr/>
          </a:p>
        </p:txBody>
      </p:sp>
      <p:sp>
        <p:nvSpPr>
          <p:cNvPr id="351" name="Google Shape;351;p6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800"/>
              <a:buChar char="•"/>
            </a:pPr>
            <a:r>
              <a:rPr lang="en-US"/>
              <a:t>A good CoC has working groups or committees that manage the activities of the CoC in a diverse and structured manner. </a:t>
            </a:r>
            <a:endParaRPr/>
          </a:p>
          <a:p>
            <a:pPr indent="-182880" lvl="0" marL="182880" rtl="0" algn="l">
              <a:lnSpc>
                <a:spcPct val="100000"/>
              </a:lnSpc>
              <a:spcBef>
                <a:spcPts val="900"/>
              </a:spcBef>
              <a:spcAft>
                <a:spcPts val="0"/>
              </a:spcAft>
              <a:buSzPts val="1800"/>
              <a:buChar char="•"/>
            </a:pPr>
            <a:r>
              <a:rPr lang="en-US"/>
              <a:t>Roles and responsibilities are clearly defined, and safeguards are in place to protect against potential conflicts of interest.</a:t>
            </a:r>
            <a:endParaRPr/>
          </a:p>
          <a:p>
            <a:pPr indent="-182880" lvl="0" marL="182880" rtl="0" algn="l">
              <a:lnSpc>
                <a:spcPct val="100000"/>
              </a:lnSpc>
              <a:spcBef>
                <a:spcPts val="900"/>
              </a:spcBef>
              <a:spcAft>
                <a:spcPts val="0"/>
              </a:spcAft>
              <a:buSzPts val="1800"/>
              <a:buChar char="•"/>
            </a:pPr>
            <a:r>
              <a:rPr lang="en-US"/>
              <a:t>Committee and Working Group examples:</a:t>
            </a:r>
            <a:endParaRPr/>
          </a:p>
          <a:p>
            <a:pPr indent="-182880" lvl="1" marL="457200" rtl="0" algn="l">
              <a:lnSpc>
                <a:spcPct val="100000"/>
              </a:lnSpc>
              <a:spcBef>
                <a:spcPts val="500"/>
              </a:spcBef>
              <a:spcAft>
                <a:spcPts val="0"/>
              </a:spcAft>
              <a:buSzPts val="1600"/>
              <a:buChar char="•"/>
            </a:pPr>
            <a:r>
              <a:rPr lang="en-US"/>
              <a:t>Governance committee</a:t>
            </a:r>
            <a:endParaRPr/>
          </a:p>
          <a:p>
            <a:pPr indent="-182880" lvl="1" marL="457200" rtl="0" algn="l">
              <a:lnSpc>
                <a:spcPct val="100000"/>
              </a:lnSpc>
              <a:spcBef>
                <a:spcPts val="500"/>
              </a:spcBef>
              <a:spcAft>
                <a:spcPts val="0"/>
              </a:spcAft>
              <a:buSzPts val="1600"/>
              <a:buChar char="•"/>
            </a:pPr>
            <a:r>
              <a:rPr lang="en-US"/>
              <a:t>HMIS Governance</a:t>
            </a:r>
            <a:endParaRPr/>
          </a:p>
          <a:p>
            <a:pPr indent="-182880" lvl="1" marL="457200" rtl="0" algn="l">
              <a:lnSpc>
                <a:spcPct val="100000"/>
              </a:lnSpc>
              <a:spcBef>
                <a:spcPts val="500"/>
              </a:spcBef>
              <a:spcAft>
                <a:spcPts val="0"/>
              </a:spcAft>
              <a:buSzPts val="1600"/>
              <a:buChar char="•"/>
            </a:pPr>
            <a:r>
              <a:rPr lang="en-US"/>
              <a:t>Lived experience committee</a:t>
            </a:r>
            <a:endParaRPr/>
          </a:p>
          <a:p>
            <a:pPr indent="-182880" lvl="1" marL="457200" rtl="0" algn="l">
              <a:lnSpc>
                <a:spcPct val="100000"/>
              </a:lnSpc>
              <a:spcBef>
                <a:spcPts val="500"/>
              </a:spcBef>
              <a:spcAft>
                <a:spcPts val="0"/>
              </a:spcAft>
              <a:buSzPts val="1600"/>
              <a:buChar char="•"/>
            </a:pPr>
            <a:r>
              <a:rPr lang="en-US"/>
              <a:t>Project application rating and ranking</a:t>
            </a:r>
            <a:endParaRPr/>
          </a:p>
          <a:p>
            <a:pPr indent="-182880" lvl="1" marL="457200" rtl="0" algn="l">
              <a:lnSpc>
                <a:spcPct val="100000"/>
              </a:lnSpc>
              <a:spcBef>
                <a:spcPts val="500"/>
              </a:spcBef>
              <a:spcAft>
                <a:spcPts val="0"/>
              </a:spcAft>
              <a:buSzPts val="1600"/>
              <a:buChar char="•"/>
            </a:pPr>
            <a:r>
              <a:rPr lang="en-US"/>
              <a:t>Provider Commission</a:t>
            </a:r>
            <a:endParaRPr/>
          </a:p>
          <a:p>
            <a:pPr indent="-182880" lvl="1" marL="457200" rtl="0" algn="l">
              <a:lnSpc>
                <a:spcPct val="100000"/>
              </a:lnSpc>
              <a:spcBef>
                <a:spcPts val="500"/>
              </a:spcBef>
              <a:spcAft>
                <a:spcPts val="0"/>
              </a:spcAft>
              <a:buSzPts val="1600"/>
              <a:buChar char="•"/>
            </a:pPr>
            <a:r>
              <a:rPr lang="en-US"/>
              <a:t>Quality Improvement/ Performance evaluation</a:t>
            </a:r>
            <a:endParaRPr/>
          </a:p>
          <a:p>
            <a:pPr indent="-182880" lvl="1" marL="457200" rtl="0" algn="l">
              <a:lnSpc>
                <a:spcPct val="100000"/>
              </a:lnSpc>
              <a:spcBef>
                <a:spcPts val="500"/>
              </a:spcBef>
              <a:spcAft>
                <a:spcPts val="0"/>
              </a:spcAft>
              <a:buSzPts val="1600"/>
              <a:buChar char="•"/>
            </a:pPr>
            <a:r>
              <a:rPr lang="en-US"/>
              <a:t>Additional committees, subcommittees, or work groups as needed</a:t>
            </a:r>
            <a:endParaRPr/>
          </a:p>
        </p:txBody>
      </p:sp>
      <p:pic>
        <p:nvPicPr>
          <p:cNvPr id="352" name="Google Shape;352;p65"/>
          <p:cNvPicPr preferRelativeResize="0"/>
          <p:nvPr/>
        </p:nvPicPr>
        <p:blipFill rotWithShape="1">
          <a:blip r:embed="rId3">
            <a:alphaModFix/>
          </a:blip>
          <a:srcRect b="0" l="0" r="0" t="0"/>
          <a:stretch/>
        </p:blipFill>
        <p:spPr>
          <a:xfrm>
            <a:off x="7754625" y="3040550"/>
            <a:ext cx="2648675" cy="2648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6"/>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chemeClr val="lt1"/>
              </a:buClr>
              <a:buSzPts val="7200"/>
              <a:buFont typeface="Century Gothic"/>
              <a:buNone/>
            </a:pPr>
            <a:r>
              <a:rPr lang="en-US"/>
              <a:t>COC STAFF</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Staff Responsibilities</a:t>
            </a:r>
            <a:endParaRPr/>
          </a:p>
        </p:txBody>
      </p:sp>
      <p:sp>
        <p:nvSpPr>
          <p:cNvPr id="363" name="Google Shape;363;p67"/>
          <p:cNvSpPr txBox="1"/>
          <p:nvPr>
            <p:ph idx="1" type="body"/>
          </p:nvPr>
        </p:nvSpPr>
        <p:spPr>
          <a:xfrm>
            <a:off x="1066800" y="2014200"/>
            <a:ext cx="6273000" cy="3931800"/>
          </a:xfrm>
          <a:prstGeom prst="rect">
            <a:avLst/>
          </a:prstGeom>
          <a:noFill/>
          <a:ln>
            <a:noFill/>
          </a:ln>
        </p:spPr>
        <p:txBody>
          <a:bodyPr anchorCtr="0" anchor="t" bIns="45700" lIns="91425" spcFirstLastPara="1" rIns="91425" wrap="square" tIns="45700">
            <a:noAutofit/>
          </a:bodyPr>
          <a:lstStyle/>
          <a:p>
            <a:pPr indent="-182880" lvl="0" marL="182880" rtl="0" algn="l">
              <a:lnSpc>
                <a:spcPct val="100000"/>
              </a:lnSpc>
              <a:spcBef>
                <a:spcPts val="0"/>
              </a:spcBef>
              <a:spcAft>
                <a:spcPts val="0"/>
              </a:spcAft>
              <a:buSzPts val="2000"/>
              <a:buChar char="•"/>
            </a:pPr>
            <a:r>
              <a:rPr lang="en-US" sz="2000"/>
              <a:t>Manage CoC calendar (full membership, CoC Board, committee meetings)</a:t>
            </a:r>
            <a:endParaRPr sz="2000"/>
          </a:p>
          <a:p>
            <a:pPr indent="-182880" lvl="0" marL="182880" rtl="0" algn="l">
              <a:lnSpc>
                <a:spcPct val="100000"/>
              </a:lnSpc>
              <a:spcBef>
                <a:spcPts val="900"/>
              </a:spcBef>
              <a:spcAft>
                <a:spcPts val="0"/>
              </a:spcAft>
              <a:buSzPts val="2000"/>
              <a:buChar char="•"/>
            </a:pPr>
            <a:r>
              <a:rPr lang="en-US" sz="2000"/>
              <a:t>Support agenda development, email with attendees, record attendance, take notes, circulate to leaders for review, send out, schedule needed follow-up </a:t>
            </a:r>
            <a:endParaRPr sz="2000"/>
          </a:p>
          <a:p>
            <a:pPr indent="-182880" lvl="0" marL="182880" rtl="0" algn="l">
              <a:lnSpc>
                <a:spcPct val="100000"/>
              </a:lnSpc>
              <a:spcBef>
                <a:spcPts val="900"/>
              </a:spcBef>
              <a:spcAft>
                <a:spcPts val="0"/>
              </a:spcAft>
              <a:buSzPts val="2000"/>
              <a:buChar char="•"/>
            </a:pPr>
            <a:r>
              <a:rPr lang="en-US" sz="2000"/>
              <a:t>Remain aware of changing HUD priorities and requirements, keep CoC and other partners informed, and facilitate community initiatives</a:t>
            </a:r>
            <a:endParaRPr sz="2000"/>
          </a:p>
          <a:p>
            <a:pPr indent="-182880" lvl="0" marL="182880" rtl="0" algn="l">
              <a:lnSpc>
                <a:spcPct val="100000"/>
              </a:lnSpc>
              <a:spcBef>
                <a:spcPts val="900"/>
              </a:spcBef>
              <a:spcAft>
                <a:spcPts val="0"/>
              </a:spcAft>
              <a:buSzPts val="2000"/>
              <a:buChar char="•"/>
            </a:pPr>
            <a:r>
              <a:rPr lang="en-US" sz="2000"/>
              <a:t>Build and maintain relationships</a:t>
            </a:r>
            <a:endParaRPr sz="2000"/>
          </a:p>
        </p:txBody>
      </p:sp>
      <p:pic>
        <p:nvPicPr>
          <p:cNvPr id="364" name="Google Shape;364;p67"/>
          <p:cNvPicPr preferRelativeResize="0"/>
          <p:nvPr/>
        </p:nvPicPr>
        <p:blipFill rotWithShape="1">
          <a:blip r:embed="rId3">
            <a:alphaModFix/>
          </a:blip>
          <a:srcRect b="0" l="0" r="0" t="0"/>
          <a:stretch/>
        </p:blipFill>
        <p:spPr>
          <a:xfrm>
            <a:off x="8085075" y="2520250"/>
            <a:ext cx="3414054" cy="227582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8"/>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chemeClr val="lt1"/>
              </a:buClr>
              <a:buSzPts val="7200"/>
              <a:buFont typeface="Century Gothic"/>
              <a:buNone/>
            </a:pPr>
            <a:r>
              <a:rPr lang="en-US"/>
              <a:t>PERSONS WITH LIVED EXPERIENCE OF HOMELESSNESS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1330972277e_0_34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990"/>
              <a:buFont typeface="Arial"/>
              <a:buNone/>
            </a:pPr>
            <a:r>
              <a:rPr lang="en-US" sz="4180">
                <a:solidFill>
                  <a:schemeClr val="lt1"/>
                </a:solidFill>
                <a:latin typeface="Century Gothic"/>
                <a:ea typeface="Century Gothic"/>
                <a:cs typeface="Century Gothic"/>
                <a:sym typeface="Century Gothic"/>
              </a:rPr>
              <a:t>CURRENT HUD EXPECTATIONS</a:t>
            </a:r>
            <a:endParaRPr>
              <a:solidFill>
                <a:schemeClr val="lt1"/>
              </a:solidFill>
              <a:latin typeface="Century Gothic"/>
              <a:ea typeface="Century Gothic"/>
              <a:cs typeface="Century Gothic"/>
              <a:sym typeface="Century Gothic"/>
            </a:endParaRPr>
          </a:p>
        </p:txBody>
      </p:sp>
      <p:sp>
        <p:nvSpPr>
          <p:cNvPr id="375" name="Google Shape;375;g1330972277e_0_349"/>
          <p:cNvSpPr txBox="1"/>
          <p:nvPr>
            <p:ph idx="1" type="body"/>
          </p:nvPr>
        </p:nvSpPr>
        <p:spPr>
          <a:xfrm>
            <a:off x="1009350" y="1924399"/>
            <a:ext cx="10348200" cy="4387623"/>
          </a:xfrm>
          <a:prstGeom prst="rect">
            <a:avLst/>
          </a:prstGeom>
          <a:noFill/>
          <a:ln>
            <a:noFill/>
          </a:ln>
        </p:spPr>
        <p:txBody>
          <a:bodyPr anchorCtr="0" anchor="t" bIns="45700" lIns="91425" spcFirstLastPara="1" rIns="91425" wrap="square" tIns="45700">
            <a:normAutofit fontScale="92500" lnSpcReduction="20000"/>
          </a:bodyPr>
          <a:lstStyle/>
          <a:p>
            <a:pPr indent="-444817" lvl="0" marL="486093" rtl="0" algn="l">
              <a:lnSpc>
                <a:spcPct val="115000"/>
              </a:lnSpc>
              <a:spcBef>
                <a:spcPts val="0"/>
              </a:spcBef>
              <a:spcAft>
                <a:spcPts val="0"/>
              </a:spcAft>
              <a:buSzPct val="100000"/>
              <a:buChar char="•"/>
            </a:pPr>
            <a:r>
              <a:rPr lang="en-US" sz="2600">
                <a:latin typeface="Century Gothic"/>
                <a:ea typeface="Century Gothic"/>
                <a:cs typeface="Century Gothic"/>
                <a:sym typeface="Century Gothic"/>
              </a:rPr>
              <a:t>CoC requirement: CoC Boards must include at least one </a:t>
            </a:r>
            <a:r>
              <a:rPr lang="en-US" sz="2600"/>
              <a:t>individual currently or formerly experiencing homelessness </a:t>
            </a:r>
            <a:r>
              <a:rPr lang="en-US" sz="2600">
                <a:latin typeface="Century Gothic"/>
                <a:ea typeface="Century Gothic"/>
                <a:cs typeface="Century Gothic"/>
                <a:sym typeface="Century Gothic"/>
              </a:rPr>
              <a:t>(consumer)</a:t>
            </a:r>
            <a:endParaRPr/>
          </a:p>
          <a:p>
            <a:pPr indent="-444817" lvl="0" marL="486093" rtl="0" algn="l">
              <a:lnSpc>
                <a:spcPct val="115000"/>
              </a:lnSpc>
              <a:spcBef>
                <a:spcPts val="0"/>
              </a:spcBef>
              <a:spcAft>
                <a:spcPts val="0"/>
              </a:spcAft>
              <a:buSzPct val="100000"/>
              <a:buChar char="•"/>
            </a:pPr>
            <a:r>
              <a:rPr b="0" i="0" lang="en-US" sz="2600" u="none" strike="noStrike">
                <a:solidFill>
                  <a:schemeClr val="lt1"/>
                </a:solidFill>
                <a:latin typeface="Century Gothic"/>
                <a:ea typeface="Century Gothic"/>
                <a:cs typeface="Century Gothic"/>
                <a:sym typeface="Century Gothic"/>
              </a:rPr>
              <a:t>In the 2021 NOFO, HUD incentivized communities with an opportunity for CoCs to enhance their NOFO application point totals by engaging with Persons with Lived Experience</a:t>
            </a:r>
            <a:endParaRPr/>
          </a:p>
          <a:p>
            <a:pPr indent="-444817" lvl="0" marL="486093" rtl="0" algn="l">
              <a:lnSpc>
                <a:spcPct val="115000"/>
              </a:lnSpc>
              <a:spcBef>
                <a:spcPts val="0"/>
              </a:spcBef>
              <a:spcAft>
                <a:spcPts val="0"/>
              </a:spcAft>
              <a:buSzPct val="100000"/>
              <a:buChar char="•"/>
            </a:pPr>
            <a:r>
              <a:rPr b="0" i="0" lang="en-US" sz="2600" u="none" strike="noStrike">
                <a:solidFill>
                  <a:schemeClr val="lt1"/>
                </a:solidFill>
                <a:latin typeface="Century Gothic"/>
                <a:ea typeface="Century Gothic"/>
                <a:cs typeface="Century Gothic"/>
                <a:sym typeface="Century Gothic"/>
              </a:rPr>
              <a:t>Persons with lived experience must have </a:t>
            </a:r>
            <a:r>
              <a:rPr lang="en-US" sz="2600"/>
              <a:t>experienced homelessness</a:t>
            </a:r>
            <a:r>
              <a:rPr b="0" i="0" lang="en-US" sz="2600" u="none" strike="noStrike">
                <a:solidFill>
                  <a:schemeClr val="lt1"/>
                </a:solidFill>
                <a:latin typeface="Century Gothic"/>
                <a:ea typeface="Century Gothic"/>
                <a:cs typeface="Century Gothic"/>
                <a:sym typeface="Century Gothic"/>
              </a:rPr>
              <a:t> within the last 7 years or are currently program participants</a:t>
            </a:r>
            <a:endParaRPr/>
          </a:p>
          <a:p>
            <a:pPr indent="-444817" lvl="0" marL="486092" rtl="0" algn="l">
              <a:lnSpc>
                <a:spcPct val="115000"/>
              </a:lnSpc>
              <a:spcBef>
                <a:spcPts val="0"/>
              </a:spcBef>
              <a:spcAft>
                <a:spcPts val="0"/>
              </a:spcAft>
              <a:buSzPct val="100000"/>
              <a:buChar char="•"/>
            </a:pPr>
            <a:r>
              <a:rPr b="0" i="0" lang="en-US" sz="2600" u="none" strike="noStrike">
                <a:solidFill>
                  <a:schemeClr val="lt1"/>
                </a:solidFill>
                <a:latin typeface="Century Gothic"/>
                <a:ea typeface="Century Gothic"/>
                <a:cs typeface="Century Gothic"/>
                <a:sym typeface="Century Gothic"/>
              </a:rPr>
              <a:t>Full points were available if there is more than one person engaged in local CoC planning and at least one person with lived experience came from an unsheltered situation</a:t>
            </a:r>
            <a:endParaRPr/>
          </a:p>
        </p:txBody>
      </p:sp>
      <p:sp>
        <p:nvSpPr>
          <p:cNvPr id="376" name="Google Shape;376;g1330972277e_0_34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9"/>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chemeClr val="lt1"/>
              </a:buClr>
              <a:buSzPts val="7200"/>
              <a:buFont typeface="Century Gothic"/>
              <a:buNone/>
            </a:pPr>
            <a:r>
              <a:rPr lang="en-US"/>
              <a:t>WORKING TOGETHER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See the source image" id="386" name="Google Shape;386;g131ab0bbcc1_0_17"/>
          <p:cNvPicPr preferRelativeResize="0"/>
          <p:nvPr>
            <p:ph idx="1" type="body"/>
          </p:nvPr>
        </p:nvPicPr>
        <p:blipFill rotWithShape="1">
          <a:blip r:embed="rId3">
            <a:alphaModFix/>
          </a:blip>
          <a:srcRect b="0" l="0" r="0" t="0"/>
          <a:stretch/>
        </p:blipFill>
        <p:spPr>
          <a:xfrm>
            <a:off x="1082180" y="652342"/>
            <a:ext cx="9872700" cy="55533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7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How do the Roles fit Together?</a:t>
            </a:r>
            <a:endParaRPr/>
          </a:p>
        </p:txBody>
      </p:sp>
      <p:sp>
        <p:nvSpPr>
          <p:cNvPr id="392" name="Google Shape;392;p70"/>
          <p:cNvSpPr txBox="1"/>
          <p:nvPr>
            <p:ph idx="1" type="body"/>
          </p:nvPr>
        </p:nvSpPr>
        <p:spPr>
          <a:xfrm>
            <a:off x="896100" y="1810500"/>
            <a:ext cx="10533900" cy="4425600"/>
          </a:xfrm>
          <a:prstGeom prst="rect">
            <a:avLst/>
          </a:prstGeom>
          <a:noFill/>
          <a:ln>
            <a:noFill/>
          </a:ln>
        </p:spPr>
        <p:txBody>
          <a:bodyPr anchorCtr="0" anchor="t" bIns="45700" lIns="91425" spcFirstLastPara="1" rIns="91425" wrap="square" tIns="45700">
            <a:normAutofit/>
          </a:bodyPr>
          <a:lstStyle/>
          <a:p>
            <a:pPr indent="-298449" lvl="0" marL="400051" rtl="0" algn="l">
              <a:lnSpc>
                <a:spcPct val="100000"/>
              </a:lnSpc>
              <a:spcBef>
                <a:spcPts val="0"/>
              </a:spcBef>
              <a:spcAft>
                <a:spcPts val="0"/>
              </a:spcAft>
              <a:buSzPts val="2000"/>
              <a:buChar char="•"/>
            </a:pPr>
            <a:r>
              <a:rPr lang="en-US" sz="2600"/>
              <a:t>Delegation of responsibilities - Authority may be delegated to the board, a committee, a workgroup, the collaborative applicant, the HMIS lead, or another applicable entity as determined by the CoC</a:t>
            </a:r>
            <a:endParaRPr sz="2000"/>
          </a:p>
          <a:p>
            <a:pPr indent="-298449" lvl="0" marL="400051" rtl="0" algn="l">
              <a:lnSpc>
                <a:spcPct val="100000"/>
              </a:lnSpc>
              <a:spcBef>
                <a:spcPts val="0"/>
              </a:spcBef>
              <a:spcAft>
                <a:spcPts val="0"/>
              </a:spcAft>
              <a:buSzPts val="2000"/>
              <a:buChar char="•"/>
            </a:pPr>
            <a:r>
              <a:rPr lang="en-US" sz="2600"/>
              <a:t>Each community can define which entities make sense to take on responsibility for each of the obligations</a:t>
            </a:r>
            <a:endParaRPr sz="2000"/>
          </a:p>
          <a:p>
            <a:pPr indent="-298449" lvl="0" marL="400051" rtl="0" algn="l">
              <a:lnSpc>
                <a:spcPct val="100000"/>
              </a:lnSpc>
              <a:spcBef>
                <a:spcPts val="0"/>
              </a:spcBef>
              <a:spcAft>
                <a:spcPts val="0"/>
              </a:spcAft>
              <a:buSzPts val="2000"/>
              <a:buChar char="•"/>
            </a:pPr>
            <a:r>
              <a:rPr lang="en-US" sz="2600"/>
              <a:t>Clear roles and responsibilities should be outlined in the governance charter and updated regularly</a:t>
            </a:r>
            <a:endParaRPr sz="2000"/>
          </a:p>
          <a:p>
            <a:pPr indent="-298449" lvl="0" marL="400051" rtl="0" algn="l">
              <a:lnSpc>
                <a:spcPct val="100000"/>
              </a:lnSpc>
              <a:spcBef>
                <a:spcPts val="0"/>
              </a:spcBef>
              <a:spcAft>
                <a:spcPts val="0"/>
              </a:spcAft>
              <a:buSzPts val="2000"/>
              <a:buChar char="•"/>
            </a:pPr>
            <a:r>
              <a:rPr lang="en-US" sz="2600"/>
              <a:t>MOUs can further define the relationships between partners</a:t>
            </a:r>
            <a:endParaRPr sz="2000"/>
          </a:p>
          <a:p>
            <a:pPr indent="0" lvl="0" marL="114301" rtl="0" algn="l">
              <a:lnSpc>
                <a:spcPct val="100000"/>
              </a:lnSpc>
              <a:spcBef>
                <a:spcPts val="0"/>
              </a:spcBef>
              <a:spcAft>
                <a:spcPts val="0"/>
              </a:spcAft>
              <a:buSzPts val="1800"/>
              <a:buNone/>
            </a:pPr>
            <a: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31ab0bbcc1_0_4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Agenda and Objectives</a:t>
            </a:r>
            <a:endParaRPr/>
          </a:p>
        </p:txBody>
      </p:sp>
      <p:sp>
        <p:nvSpPr>
          <p:cNvPr id="154" name="Google Shape;154;g131ab0bbcc1_0_46"/>
          <p:cNvSpPr txBox="1"/>
          <p:nvPr>
            <p:ph idx="1" type="body"/>
          </p:nvPr>
        </p:nvSpPr>
        <p:spPr>
          <a:xfrm>
            <a:off x="1066800" y="2103120"/>
            <a:ext cx="10058400" cy="3931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D9B247"/>
              </a:buClr>
              <a:buSzPts val="3220"/>
              <a:buNone/>
            </a:pPr>
            <a:r>
              <a:rPr b="0" i="0" lang="en-US" sz="2800" u="none" cap="none" strike="noStrike"/>
              <a:t>By the end of the training you will understand:</a:t>
            </a:r>
            <a:endParaRPr/>
          </a:p>
          <a:p>
            <a:pPr indent="-182880" lvl="0" marL="182880" rtl="0" algn="l">
              <a:lnSpc>
                <a:spcPct val="100000"/>
              </a:lnSpc>
              <a:spcBef>
                <a:spcPts val="1500"/>
              </a:spcBef>
              <a:spcAft>
                <a:spcPts val="0"/>
              </a:spcAft>
              <a:buClr>
                <a:schemeClr val="accent6"/>
              </a:buClr>
              <a:buSzPts val="2800"/>
              <a:buChar char="•"/>
            </a:pPr>
            <a:r>
              <a:rPr b="0" i="0" lang="en-US" sz="2800" u="none" cap="none" strike="noStrike"/>
              <a:t>CoC </a:t>
            </a:r>
            <a:r>
              <a:rPr lang="en-US" sz="2800"/>
              <a:t>Governing Board</a:t>
            </a:r>
            <a:r>
              <a:rPr b="0" i="0" lang="en-US" sz="2800" u="none" cap="none" strike="noStrike"/>
              <a:t> </a:t>
            </a:r>
            <a:endParaRPr/>
          </a:p>
          <a:p>
            <a:pPr indent="-182880" lvl="0" marL="182880" rtl="0" algn="l">
              <a:lnSpc>
                <a:spcPct val="100000"/>
              </a:lnSpc>
              <a:spcBef>
                <a:spcPts val="900"/>
              </a:spcBef>
              <a:spcAft>
                <a:spcPts val="0"/>
              </a:spcAft>
              <a:buClr>
                <a:schemeClr val="accent6"/>
              </a:buClr>
              <a:buSzPts val="2800"/>
              <a:buChar char="•"/>
            </a:pPr>
            <a:r>
              <a:rPr lang="en-US" sz="2800"/>
              <a:t>Collaborative Applicant</a:t>
            </a:r>
            <a:endParaRPr/>
          </a:p>
          <a:p>
            <a:pPr indent="-182880" lvl="0" marL="182880" rtl="0" algn="l">
              <a:lnSpc>
                <a:spcPct val="100000"/>
              </a:lnSpc>
              <a:spcBef>
                <a:spcPts val="900"/>
              </a:spcBef>
              <a:spcAft>
                <a:spcPts val="0"/>
              </a:spcAft>
              <a:buClr>
                <a:schemeClr val="accent6"/>
              </a:buClr>
              <a:buSzPts val="2800"/>
              <a:buChar char="•"/>
            </a:pPr>
            <a:r>
              <a:rPr lang="en-US" sz="2800"/>
              <a:t>HMIS Lead</a:t>
            </a:r>
            <a:endParaRPr sz="2800"/>
          </a:p>
          <a:p>
            <a:pPr indent="-182880" lvl="0" marL="182880" rtl="0" algn="l">
              <a:lnSpc>
                <a:spcPct val="100000"/>
              </a:lnSpc>
              <a:spcBef>
                <a:spcPts val="900"/>
              </a:spcBef>
              <a:spcAft>
                <a:spcPts val="0"/>
              </a:spcAft>
              <a:buSzPts val="2800"/>
              <a:buChar char="•"/>
            </a:pPr>
            <a:r>
              <a:rPr lang="en-US" sz="2800"/>
              <a:t>CoC Membership and Committees</a:t>
            </a:r>
            <a:endParaRPr sz="2800"/>
          </a:p>
          <a:p>
            <a:pPr indent="-182880" lvl="0" marL="182880" rtl="0" algn="l">
              <a:lnSpc>
                <a:spcPct val="100000"/>
              </a:lnSpc>
              <a:spcBef>
                <a:spcPts val="900"/>
              </a:spcBef>
              <a:spcAft>
                <a:spcPts val="0"/>
              </a:spcAft>
              <a:buClr>
                <a:schemeClr val="accent6"/>
              </a:buClr>
              <a:buSzPts val="2800"/>
              <a:buChar char="•"/>
            </a:pPr>
            <a:r>
              <a:rPr lang="en-US" sz="2800"/>
              <a:t>Best Practices</a:t>
            </a:r>
            <a:endParaRPr sz="2800"/>
          </a:p>
          <a:p>
            <a:pPr indent="-182880" lvl="0" marL="182880" rtl="0" algn="l">
              <a:lnSpc>
                <a:spcPct val="100000"/>
              </a:lnSpc>
              <a:spcBef>
                <a:spcPts val="900"/>
              </a:spcBef>
              <a:spcAft>
                <a:spcPts val="0"/>
              </a:spcAft>
              <a:buSzPts val="2800"/>
              <a:buChar char="•"/>
            </a:pPr>
            <a:r>
              <a:rPr lang="en-US" sz="2800"/>
              <a:t>CoC Resources</a:t>
            </a:r>
            <a:endParaRPr sz="2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7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Balance of State CoCs</a:t>
            </a:r>
            <a:endParaRPr/>
          </a:p>
        </p:txBody>
      </p:sp>
      <p:sp>
        <p:nvSpPr>
          <p:cNvPr id="398" name="Google Shape;398;p73"/>
          <p:cNvSpPr txBox="1"/>
          <p:nvPr>
            <p:ph idx="1" type="body"/>
          </p:nvPr>
        </p:nvSpPr>
        <p:spPr>
          <a:xfrm>
            <a:off x="841250" y="1682500"/>
            <a:ext cx="10680300" cy="45903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Balance of State and statewide CoCs must be innovative in their leadership and governance structures to address their challenges around distance and geography.</a:t>
            </a:r>
            <a:endParaRPr/>
          </a:p>
          <a:p>
            <a:pPr indent="-342900" lvl="0" marL="457200" rtl="0" algn="l">
              <a:lnSpc>
                <a:spcPct val="100000"/>
              </a:lnSpc>
              <a:spcBef>
                <a:spcPts val="0"/>
              </a:spcBef>
              <a:spcAft>
                <a:spcPts val="0"/>
              </a:spcAft>
              <a:buSzPts val="1800"/>
              <a:buChar char="•"/>
            </a:pPr>
            <a:r>
              <a:rPr lang="en-US"/>
              <a:t>Some Balance of State CoCs have developed a regional approach to make the governance of large rural areas more manageable.</a:t>
            </a:r>
            <a:endParaRPr/>
          </a:p>
          <a:p>
            <a:pPr indent="-342900" lvl="1" marL="914400" rtl="0" algn="l">
              <a:lnSpc>
                <a:spcPct val="100000"/>
              </a:lnSpc>
              <a:spcBef>
                <a:spcPts val="0"/>
              </a:spcBef>
              <a:spcAft>
                <a:spcPts val="0"/>
              </a:spcAft>
              <a:buSzPts val="1800"/>
              <a:buChar char="•"/>
            </a:pPr>
            <a:r>
              <a:rPr lang="en-US"/>
              <a:t>Each region usually has its own governance structures, as well as defined roles on the overall CoC governing board.</a:t>
            </a:r>
            <a:endParaRPr/>
          </a:p>
          <a:p>
            <a:pPr indent="-342900" lvl="1" marL="914400" rtl="0" algn="l">
              <a:lnSpc>
                <a:spcPct val="100000"/>
              </a:lnSpc>
              <a:spcBef>
                <a:spcPts val="0"/>
              </a:spcBef>
              <a:spcAft>
                <a:spcPts val="0"/>
              </a:spcAft>
              <a:buSzPts val="1800"/>
              <a:buChar char="•"/>
            </a:pPr>
            <a:r>
              <a:rPr lang="en-US"/>
              <a:t>While it requires ongoing efforts to maintain coordination, the regional approach enhances local buy-in, creates more tailored local responses to homelessness, reduces the burden on CoC staff, and ensures better geographic coverage of the CoC.</a:t>
            </a:r>
            <a:endParaRPr/>
          </a:p>
          <a:p>
            <a:pPr indent="-342900" lvl="0" marL="457200" rtl="0" algn="l">
              <a:lnSpc>
                <a:spcPct val="100000"/>
              </a:lnSpc>
              <a:spcBef>
                <a:spcPts val="0"/>
              </a:spcBef>
              <a:spcAft>
                <a:spcPts val="0"/>
              </a:spcAft>
              <a:buSzPts val="1800"/>
              <a:buChar char="•"/>
            </a:pPr>
            <a:r>
              <a:rPr lang="en-US"/>
              <a:t>Balance of State CoCs can strengthen governance structures by people with influence representing a variety of sectors from various locations across the CoC.</a:t>
            </a:r>
            <a:endParaRPr/>
          </a:p>
          <a:p>
            <a:pPr indent="-342900" lvl="0" marL="457200" rtl="0" algn="l">
              <a:lnSpc>
                <a:spcPct val="100000"/>
              </a:lnSpc>
              <a:spcBef>
                <a:spcPts val="0"/>
              </a:spcBef>
              <a:spcAft>
                <a:spcPts val="0"/>
              </a:spcAft>
              <a:buSzPts val="1800"/>
              <a:buChar char="•"/>
            </a:pPr>
            <a:r>
              <a:rPr lang="en-US"/>
              <a:t>Balance of State CoCs can intentionally create leadership pipelines to mitigate issues associated with limited professional staff and distance.</a:t>
            </a:r>
            <a:endParaRPr/>
          </a:p>
          <a:p>
            <a:pPr indent="-342900" lvl="0" marL="457200" rtl="0" algn="l">
              <a:lnSpc>
                <a:spcPct val="100000"/>
              </a:lnSpc>
              <a:spcBef>
                <a:spcPts val="0"/>
              </a:spcBef>
              <a:spcAft>
                <a:spcPts val="0"/>
              </a:spcAft>
              <a:buSzPts val="1800"/>
              <a:buChar char="•"/>
            </a:pPr>
            <a:r>
              <a:rPr lang="en-US"/>
              <a:t>When staff capacity is limited, Balance of State CoCs can consider outsourcing responsibilities to third parties, such as consultants and technical assistance firms.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4"/>
          <p:cNvSpPr txBox="1"/>
          <p:nvPr>
            <p:ph type="title"/>
          </p:nvPr>
        </p:nvSpPr>
        <p:spPr>
          <a:xfrm>
            <a:off x="1066800" y="47174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Rural CoCs</a:t>
            </a:r>
            <a:endParaRPr/>
          </a:p>
        </p:txBody>
      </p:sp>
      <p:sp>
        <p:nvSpPr>
          <p:cNvPr id="404" name="Google Shape;404;p74"/>
          <p:cNvSpPr txBox="1"/>
          <p:nvPr>
            <p:ph idx="1" type="body"/>
          </p:nvPr>
        </p:nvSpPr>
        <p:spPr>
          <a:xfrm>
            <a:off x="997525" y="1546420"/>
            <a:ext cx="10058400" cy="39318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SzPts val="1600"/>
              <a:buChar char="•"/>
            </a:pPr>
            <a:r>
              <a:rPr lang="en-US" sz="1600"/>
              <a:t>Creatively engage non-targeted systems and programs, faith-based organizations, and informal partners to address resource gaps</a:t>
            </a:r>
            <a:endParaRPr sz="1600"/>
          </a:p>
          <a:p>
            <a:pPr indent="-330200" lvl="1" marL="914400" rtl="0" algn="l">
              <a:lnSpc>
                <a:spcPct val="100000"/>
              </a:lnSpc>
              <a:spcBef>
                <a:spcPts val="0"/>
              </a:spcBef>
              <a:spcAft>
                <a:spcPts val="0"/>
              </a:spcAft>
              <a:buSzPts val="1600"/>
              <a:buChar char="•"/>
            </a:pPr>
            <a:r>
              <a:rPr lang="en-US"/>
              <a:t>Partner with programs that serve low-income people, such as TANF, SSI, SSDI, Medicaid, Public Housing Agencies, and the workforce development system</a:t>
            </a:r>
            <a:endParaRPr/>
          </a:p>
          <a:p>
            <a:pPr indent="-330200" lvl="1" marL="914400" rtl="0" algn="l">
              <a:lnSpc>
                <a:spcPct val="100000"/>
              </a:lnSpc>
              <a:spcBef>
                <a:spcPts val="0"/>
              </a:spcBef>
              <a:spcAft>
                <a:spcPts val="0"/>
              </a:spcAft>
              <a:buSzPts val="1600"/>
              <a:buChar char="•"/>
            </a:pPr>
            <a:r>
              <a:rPr lang="en-US"/>
              <a:t>Partner with behavioral health and healthcare systems</a:t>
            </a:r>
            <a:endParaRPr/>
          </a:p>
          <a:p>
            <a:pPr indent="-330200" lvl="0" marL="457200" rtl="0" algn="l">
              <a:lnSpc>
                <a:spcPct val="100000"/>
              </a:lnSpc>
              <a:spcBef>
                <a:spcPts val="0"/>
              </a:spcBef>
              <a:spcAft>
                <a:spcPts val="0"/>
              </a:spcAft>
              <a:buSzPts val="1600"/>
              <a:buChar char="•"/>
            </a:pPr>
            <a:r>
              <a:rPr lang="en-US" sz="1600"/>
              <a:t>Develop outreach and engagement practices that reach people experiencing homelessness</a:t>
            </a:r>
            <a:endParaRPr sz="1600"/>
          </a:p>
          <a:p>
            <a:pPr indent="-330200" lvl="1" marL="914400" rtl="0" algn="l">
              <a:lnSpc>
                <a:spcPct val="100000"/>
              </a:lnSpc>
              <a:spcBef>
                <a:spcPts val="0"/>
              </a:spcBef>
              <a:spcAft>
                <a:spcPts val="0"/>
              </a:spcAft>
              <a:buSzPts val="1600"/>
              <a:buChar char="•"/>
            </a:pPr>
            <a:r>
              <a:rPr lang="en-US"/>
              <a:t>Regionalize coverage</a:t>
            </a:r>
            <a:endParaRPr/>
          </a:p>
          <a:p>
            <a:pPr indent="-330200" lvl="1" marL="914400" rtl="0" algn="l">
              <a:lnSpc>
                <a:spcPct val="100000"/>
              </a:lnSpc>
              <a:spcBef>
                <a:spcPts val="0"/>
              </a:spcBef>
              <a:spcAft>
                <a:spcPts val="0"/>
              </a:spcAft>
              <a:buSzPts val="1600"/>
              <a:buChar char="•"/>
            </a:pPr>
            <a:r>
              <a:rPr lang="en-US"/>
              <a:t>Build trust with non-traditional partners that encounter those experiencing homelessness, including law enforcement, medical providers, postal workers, employment agencies, park rangers, and local businesses</a:t>
            </a:r>
            <a:endParaRPr/>
          </a:p>
          <a:p>
            <a:pPr indent="-330200" lvl="0" marL="457200" rtl="0" algn="l">
              <a:lnSpc>
                <a:spcPct val="100000"/>
              </a:lnSpc>
              <a:spcBef>
                <a:spcPts val="0"/>
              </a:spcBef>
              <a:spcAft>
                <a:spcPts val="0"/>
              </a:spcAft>
              <a:buSzPts val="1600"/>
              <a:buChar char="•"/>
            </a:pPr>
            <a:r>
              <a:rPr lang="en-US" sz="1600"/>
              <a:t>Implement coordinated entry processes that promote access for people across large and/or rural geographies</a:t>
            </a:r>
            <a:endParaRPr sz="1600"/>
          </a:p>
          <a:p>
            <a:pPr indent="-330200" lvl="1" marL="914400" rtl="0" algn="l">
              <a:lnSpc>
                <a:spcPct val="100000"/>
              </a:lnSpc>
              <a:spcBef>
                <a:spcPts val="0"/>
              </a:spcBef>
              <a:spcAft>
                <a:spcPts val="0"/>
              </a:spcAft>
              <a:buSzPts val="1600"/>
              <a:buChar char="•"/>
            </a:pPr>
            <a:r>
              <a:rPr lang="en-US"/>
              <a:t>Engage key stakeholders from across the CoC, tailor the process to local needs, and build a robust network of referral sources</a:t>
            </a:r>
            <a:endParaRPr/>
          </a:p>
          <a:p>
            <a:pPr indent="-330200" lvl="0" marL="457200" rtl="0" algn="l">
              <a:lnSpc>
                <a:spcPct val="100000"/>
              </a:lnSpc>
              <a:spcBef>
                <a:spcPts val="0"/>
              </a:spcBef>
              <a:spcAft>
                <a:spcPts val="0"/>
              </a:spcAft>
              <a:buSzPts val="1600"/>
              <a:buChar char="•"/>
            </a:pPr>
            <a:r>
              <a:rPr lang="en-US" sz="1600"/>
              <a:t>Think outside the box to expand availability of crisis beds and permanent housing opportunities</a:t>
            </a:r>
            <a:endParaRPr sz="1600"/>
          </a:p>
          <a:p>
            <a:pPr indent="-330200" lvl="1" marL="914400" rtl="0" algn="l">
              <a:lnSpc>
                <a:spcPct val="100000"/>
              </a:lnSpc>
              <a:spcBef>
                <a:spcPts val="0"/>
              </a:spcBef>
              <a:spcAft>
                <a:spcPts val="0"/>
              </a:spcAft>
              <a:buSzPts val="1600"/>
              <a:buChar char="•"/>
            </a:pPr>
            <a:r>
              <a:rPr lang="en-US"/>
              <a:t>Provide crisis housing outside of typical emergency shelter settings</a:t>
            </a:r>
            <a:endParaRPr/>
          </a:p>
          <a:p>
            <a:pPr indent="-330200" lvl="1" marL="914400" rtl="0" algn="l">
              <a:lnSpc>
                <a:spcPct val="100000"/>
              </a:lnSpc>
              <a:spcBef>
                <a:spcPts val="0"/>
              </a:spcBef>
              <a:spcAft>
                <a:spcPts val="0"/>
              </a:spcAft>
              <a:buSzPts val="1600"/>
              <a:buChar char="•"/>
            </a:pPr>
            <a:r>
              <a:rPr lang="en-US"/>
              <a:t>Increase access to affordable housing with resources such as HOME and USDA programs</a:t>
            </a:r>
            <a:endParaRPr/>
          </a:p>
          <a:p>
            <a:pPr indent="-330200" lvl="1" marL="914400" rtl="0" algn="l">
              <a:lnSpc>
                <a:spcPct val="100000"/>
              </a:lnSpc>
              <a:spcBef>
                <a:spcPts val="0"/>
              </a:spcBef>
              <a:spcAft>
                <a:spcPts val="0"/>
              </a:spcAft>
              <a:buSzPts val="1600"/>
              <a:buChar char="•"/>
            </a:pPr>
            <a:r>
              <a:rPr lang="en-US"/>
              <a:t>Proactively develop landlord relationships and perform housing-focused outreach</a:t>
            </a:r>
            <a:endParaRPr/>
          </a:p>
          <a:p>
            <a:pPr indent="-330200" lvl="1" marL="914400" rtl="0" algn="l">
              <a:lnSpc>
                <a:spcPct val="100000"/>
              </a:lnSpc>
              <a:spcBef>
                <a:spcPts val="0"/>
              </a:spcBef>
              <a:spcAft>
                <a:spcPts val="0"/>
              </a:spcAft>
              <a:buSzPts val="1600"/>
              <a:buChar char="•"/>
            </a:pPr>
            <a:r>
              <a:rPr lang="en-US"/>
              <a:t>Consider expanding shared housing opportunities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5"/>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chemeClr val="lt1"/>
              </a:buClr>
              <a:buSzPts val="7200"/>
              <a:buFont typeface="Century Gothic"/>
              <a:buNone/>
            </a:pPr>
            <a:r>
              <a:rPr lang="en-US"/>
              <a:t>FACTORS FOR SUCCESS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System Performance Monitoring</a:t>
            </a:r>
            <a:endParaRPr/>
          </a:p>
        </p:txBody>
      </p:sp>
      <p:sp>
        <p:nvSpPr>
          <p:cNvPr id="415" name="Google Shape;415;p7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285749" lvl="0" marL="400051" rtl="0" algn="l">
              <a:lnSpc>
                <a:spcPct val="100000"/>
              </a:lnSpc>
              <a:spcBef>
                <a:spcPts val="0"/>
              </a:spcBef>
              <a:spcAft>
                <a:spcPts val="0"/>
              </a:spcAft>
              <a:buSzPts val="1800"/>
              <a:buChar char="•"/>
            </a:pPr>
            <a:r>
              <a:rPr lang="en-US" sz="2000"/>
              <a:t>Routine (quarterly or biannual) analysis of System Performance Measures helps communities understand how their system is functioning and if they have deployed the right combination of strategies and resources</a:t>
            </a:r>
            <a:endParaRPr/>
          </a:p>
          <a:p>
            <a:pPr indent="-285749" lvl="0" marL="400051" rtl="0" algn="l">
              <a:lnSpc>
                <a:spcPct val="100000"/>
              </a:lnSpc>
              <a:spcBef>
                <a:spcPts val="0"/>
              </a:spcBef>
              <a:spcAft>
                <a:spcPts val="0"/>
              </a:spcAft>
              <a:buSzPts val="1800"/>
              <a:buChar char="•"/>
            </a:pPr>
            <a:r>
              <a:rPr lang="en-US" sz="2000"/>
              <a:t>Debrief with providers and review policies and procedures to investigate the extent to which project-level practices promote positive housing outcomes. </a:t>
            </a:r>
            <a:endParaRPr/>
          </a:p>
          <a:p>
            <a:pPr indent="-285749" lvl="0" marL="400051" rtl="0" algn="l">
              <a:lnSpc>
                <a:spcPct val="100000"/>
              </a:lnSpc>
              <a:spcBef>
                <a:spcPts val="0"/>
              </a:spcBef>
              <a:spcAft>
                <a:spcPts val="0"/>
              </a:spcAft>
              <a:buSzPts val="1800"/>
              <a:buChar char="•"/>
            </a:pPr>
            <a:r>
              <a:rPr lang="en-US" sz="2000"/>
              <a:t>Debrief with persons experiencing homelessness to understand how the program experience is showing up in the performance data</a:t>
            </a:r>
            <a:endParaRPr/>
          </a:p>
          <a:p>
            <a:pPr indent="-285749" lvl="0" marL="400051" rtl="0" algn="l">
              <a:lnSpc>
                <a:spcPct val="100000"/>
              </a:lnSpc>
              <a:spcBef>
                <a:spcPts val="0"/>
              </a:spcBef>
              <a:spcAft>
                <a:spcPts val="0"/>
              </a:spcAft>
              <a:buSzPts val="1800"/>
              <a:buChar char="•"/>
            </a:pPr>
            <a:r>
              <a:rPr lang="en-US" sz="2000"/>
              <a:t>Collaborate with a cross-section of community leaders and stakeholders to set short and long-term goals for system improvement and indicators of success</a:t>
            </a:r>
            <a:endParaRPr/>
          </a:p>
          <a:p>
            <a:pPr indent="-285749" lvl="0" marL="400051" rtl="0" algn="l">
              <a:lnSpc>
                <a:spcPct val="100000"/>
              </a:lnSpc>
              <a:spcBef>
                <a:spcPts val="0"/>
              </a:spcBef>
              <a:spcAft>
                <a:spcPts val="0"/>
              </a:spcAft>
              <a:buSzPts val="1800"/>
              <a:buChar char="•"/>
            </a:pPr>
            <a:r>
              <a:rPr lang="en-US" sz="2000"/>
              <a:t>Develop a comprehensive performance management plan which includes performance goals, baseline data, benchmarks, improvement strategies, and timelines.</a:t>
            </a: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Diversity of CoC Board</a:t>
            </a:r>
            <a:endParaRPr/>
          </a:p>
        </p:txBody>
      </p:sp>
      <p:sp>
        <p:nvSpPr>
          <p:cNvPr id="421" name="Google Shape;421;p7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100000"/>
              </a:lnSpc>
              <a:spcBef>
                <a:spcPts val="0"/>
              </a:spcBef>
              <a:spcAft>
                <a:spcPts val="0"/>
              </a:spcAft>
              <a:buSzPts val="1800"/>
              <a:buFont typeface="Arial"/>
              <a:buChar char="•"/>
            </a:pPr>
            <a:r>
              <a:rPr b="0" i="0" lang="en-US" sz="2400" u="none" strike="noStrike">
                <a:solidFill>
                  <a:schemeClr val="lt1"/>
                </a:solidFill>
                <a:latin typeface="Century Gothic"/>
                <a:ea typeface="Century Gothic"/>
                <a:cs typeface="Century Gothic"/>
                <a:sym typeface="Century Gothic"/>
              </a:rPr>
              <a:t>Historically, homeless response systems have been predominantly established and led by white leadership</a:t>
            </a:r>
            <a:endParaRPr/>
          </a:p>
          <a:p>
            <a:pPr indent="-342900" lvl="0" marL="457200" rtl="0" algn="l">
              <a:lnSpc>
                <a:spcPct val="100000"/>
              </a:lnSpc>
              <a:spcBef>
                <a:spcPts val="0"/>
              </a:spcBef>
              <a:spcAft>
                <a:spcPts val="0"/>
              </a:spcAft>
              <a:buSzPts val="1800"/>
              <a:buFont typeface="Arial"/>
              <a:buChar char="•"/>
            </a:pPr>
            <a:r>
              <a:rPr b="0" i="0" lang="en-US" sz="2400" u="none" strike="noStrike">
                <a:solidFill>
                  <a:schemeClr val="lt1"/>
                </a:solidFill>
                <a:latin typeface="Century Gothic"/>
                <a:ea typeface="Century Gothic"/>
                <a:cs typeface="Century Gothic"/>
                <a:sym typeface="Century Gothic"/>
              </a:rPr>
              <a:t>BIPOC communities are the most impacted by homelessness in every community</a:t>
            </a:r>
            <a:endParaRPr/>
          </a:p>
          <a:p>
            <a:pPr indent="-342900" lvl="0" marL="457200" rtl="0" algn="l">
              <a:lnSpc>
                <a:spcPct val="100000"/>
              </a:lnSpc>
              <a:spcBef>
                <a:spcPts val="0"/>
              </a:spcBef>
              <a:spcAft>
                <a:spcPts val="0"/>
              </a:spcAft>
              <a:buSzPts val="1800"/>
              <a:buFont typeface="Arial"/>
              <a:buChar char="•"/>
            </a:pPr>
            <a:r>
              <a:rPr b="0" i="0" lang="en-US" sz="2400" u="none" strike="noStrike">
                <a:solidFill>
                  <a:schemeClr val="lt1"/>
                </a:solidFill>
                <a:latin typeface="Century Gothic"/>
                <a:ea typeface="Century Gothic"/>
                <a:cs typeface="Century Gothic"/>
                <a:sym typeface="Century Gothic"/>
              </a:rPr>
              <a:t>“Those closest to the problem are closest to the solution but furthest from the resources and the power”</a:t>
            </a:r>
            <a:endParaRPr/>
          </a:p>
          <a:p>
            <a:pPr indent="-342900" lvl="0" marL="457200" rtl="0" algn="l">
              <a:lnSpc>
                <a:spcPct val="100000"/>
              </a:lnSpc>
              <a:spcBef>
                <a:spcPts val="0"/>
              </a:spcBef>
              <a:spcAft>
                <a:spcPts val="0"/>
              </a:spcAft>
              <a:buSzPts val="1800"/>
              <a:buFont typeface="Arial"/>
              <a:buChar char="•"/>
            </a:pPr>
            <a:r>
              <a:rPr lang="en-US" sz="2400">
                <a:solidFill>
                  <a:srgbClr val="FEFEFE"/>
                </a:solidFill>
              </a:rPr>
              <a:t>They typically have the best understanding of the reality of our work to prevent and end homelessness – both in terms of the problems that exist and the knowledge of the services and interventions that are the most effective solutions.</a:t>
            </a:r>
            <a:endParaRPr/>
          </a:p>
          <a:p>
            <a:pPr indent="-68578" lvl="0" marL="182880" rtl="0" algn="l">
              <a:lnSpc>
                <a:spcPct val="100000"/>
              </a:lnSpc>
              <a:spcBef>
                <a:spcPts val="1000"/>
              </a:spcBef>
              <a:spcAft>
                <a:spcPts val="0"/>
              </a:spcAft>
              <a:buSzPts val="18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314ab676ce_1_124"/>
          <p:cNvSpPr txBox="1"/>
          <p:nvPr>
            <p:ph type="title"/>
          </p:nvPr>
        </p:nvSpPr>
        <p:spPr>
          <a:xfrm>
            <a:off x="834500" y="401950"/>
            <a:ext cx="11010849"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sz="4000"/>
              <a:t>Authentic Engagement with PLE</a:t>
            </a:r>
            <a:endParaRPr/>
          </a:p>
        </p:txBody>
      </p:sp>
      <p:sp>
        <p:nvSpPr>
          <p:cNvPr id="427" name="Google Shape;427;g1314ab676ce_1_124"/>
          <p:cNvSpPr txBox="1"/>
          <p:nvPr>
            <p:ph idx="1" type="body"/>
          </p:nvPr>
        </p:nvSpPr>
        <p:spPr>
          <a:xfrm>
            <a:off x="670700" y="1615736"/>
            <a:ext cx="10742400" cy="495078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00"/>
              <a:buNone/>
            </a:pPr>
            <a:r>
              <a:rPr lang="en-US" sz="2400">
                <a:solidFill>
                  <a:srgbClr val="FEFEFE"/>
                </a:solidFill>
              </a:rPr>
              <a:t>Meaningful partnerships with people with lived experience of homelessness can</a:t>
            </a:r>
            <a:endParaRPr sz="2400">
              <a:solidFill>
                <a:srgbClr val="FEFEFE"/>
              </a:solidFill>
            </a:endParaRPr>
          </a:p>
          <a:p>
            <a:pPr indent="-182880" lvl="1" marL="457200" rtl="0" algn="l">
              <a:lnSpc>
                <a:spcPct val="100000"/>
              </a:lnSpc>
              <a:spcBef>
                <a:spcPts val="0"/>
              </a:spcBef>
              <a:spcAft>
                <a:spcPts val="0"/>
              </a:spcAft>
              <a:buClr>
                <a:srgbClr val="FEFEFE"/>
              </a:buClr>
              <a:buSzPts val="1800"/>
              <a:buFont typeface="Century Gothic"/>
              <a:buChar char="•"/>
            </a:pPr>
            <a:r>
              <a:rPr lang="en-US" sz="2400">
                <a:solidFill>
                  <a:srgbClr val="FEFEFE"/>
                </a:solidFill>
              </a:rPr>
              <a:t>help dispel dangerous and counterproductive myths regarding homelessness</a:t>
            </a:r>
            <a:endParaRPr sz="2400">
              <a:solidFill>
                <a:srgbClr val="FEFEFE"/>
              </a:solidFill>
            </a:endParaRPr>
          </a:p>
          <a:p>
            <a:pPr indent="-182880" lvl="1" marL="457200" rtl="0" algn="l">
              <a:lnSpc>
                <a:spcPct val="100000"/>
              </a:lnSpc>
              <a:spcBef>
                <a:spcPts val="900"/>
              </a:spcBef>
              <a:spcAft>
                <a:spcPts val="0"/>
              </a:spcAft>
              <a:buClr>
                <a:srgbClr val="FEFEFE"/>
              </a:buClr>
              <a:buSzPts val="1800"/>
              <a:buChar char="•"/>
            </a:pPr>
            <a:r>
              <a:rPr lang="en-US" sz="2400">
                <a:solidFill>
                  <a:srgbClr val="FEFEFE"/>
                </a:solidFill>
              </a:rPr>
              <a:t>demonstrate the expertise and motivation of people with lived experience and engage communities to implement effective solutions to homelessness </a:t>
            </a:r>
            <a:endParaRPr sz="2400">
              <a:solidFill>
                <a:srgbClr val="FEFEFE"/>
              </a:solidFill>
            </a:endParaRPr>
          </a:p>
          <a:p>
            <a:pPr indent="0" lvl="0" marL="0" rtl="0" algn="l">
              <a:lnSpc>
                <a:spcPct val="100000"/>
              </a:lnSpc>
              <a:spcBef>
                <a:spcPts val="0"/>
              </a:spcBef>
              <a:spcAft>
                <a:spcPts val="0"/>
              </a:spcAft>
              <a:buClr>
                <a:srgbClr val="FEFEFE"/>
              </a:buClr>
              <a:buSzPts val="2400"/>
              <a:buNone/>
            </a:pPr>
            <a:r>
              <a:t/>
            </a:r>
            <a:endParaRPr sz="2400">
              <a:solidFill>
                <a:srgbClr val="FEFEFE"/>
              </a:solidFill>
            </a:endParaRPr>
          </a:p>
          <a:p>
            <a:pPr indent="0" lvl="0" marL="0" rtl="0" algn="l">
              <a:lnSpc>
                <a:spcPct val="100000"/>
              </a:lnSpc>
              <a:spcBef>
                <a:spcPts val="0"/>
              </a:spcBef>
              <a:spcAft>
                <a:spcPts val="0"/>
              </a:spcAft>
              <a:buClr>
                <a:srgbClr val="FEFEFE"/>
              </a:buClr>
              <a:buSzPts val="2400"/>
              <a:buNone/>
            </a:pPr>
            <a:r>
              <a:rPr lang="en-US" sz="2400">
                <a:solidFill>
                  <a:srgbClr val="FEFEFE"/>
                </a:solidFill>
              </a:rPr>
              <a:t>It is important to meaningfully and intentionally integrate them into the decision-making structure of our work at the system and program level. When we consult the experts, service implementations are made more relevant and responsive.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Consistency with HUD Priorities</a:t>
            </a:r>
            <a:endParaRPr/>
          </a:p>
        </p:txBody>
      </p:sp>
      <p:sp>
        <p:nvSpPr>
          <p:cNvPr id="433" name="Google Shape;433;p79"/>
          <p:cNvSpPr txBox="1"/>
          <p:nvPr>
            <p:ph idx="1" type="body"/>
          </p:nvPr>
        </p:nvSpPr>
        <p:spPr>
          <a:xfrm>
            <a:off x="1066800" y="2014200"/>
            <a:ext cx="10058400" cy="43380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The NOFO is often the place that HUD outlines changes to priorities</a:t>
            </a:r>
            <a:endParaRPr/>
          </a:p>
          <a:p>
            <a:pPr indent="-342900" lvl="0" marL="457200" rtl="0" algn="l">
              <a:lnSpc>
                <a:spcPct val="100000"/>
              </a:lnSpc>
              <a:spcBef>
                <a:spcPts val="0"/>
              </a:spcBef>
              <a:spcAft>
                <a:spcPts val="0"/>
              </a:spcAft>
              <a:buSzPts val="1800"/>
              <a:buChar char="•"/>
            </a:pPr>
            <a:r>
              <a:rPr lang="en-US"/>
              <a:t>HUD also publishes Notices and Policy Briefs, for example:</a:t>
            </a:r>
            <a:endParaRPr/>
          </a:p>
          <a:p>
            <a:pPr indent="-342900" lvl="1" marL="914400" rtl="0" algn="l">
              <a:lnSpc>
                <a:spcPct val="100000"/>
              </a:lnSpc>
              <a:spcBef>
                <a:spcPts val="0"/>
              </a:spcBef>
              <a:spcAft>
                <a:spcPts val="0"/>
              </a:spcAft>
              <a:buSzPts val="1800"/>
              <a:buChar char="•"/>
            </a:pPr>
            <a:r>
              <a:rPr lang="en-US" sz="1800"/>
              <a:t>Coordinated Entry Policy Brief (February 2015): summarizes HUD’s views on goals for the Coordinated Entry Process </a:t>
            </a:r>
            <a:endParaRPr sz="1800"/>
          </a:p>
          <a:p>
            <a:pPr indent="-342900" lvl="1" marL="914400" rtl="0" algn="l">
              <a:lnSpc>
                <a:spcPct val="100000"/>
              </a:lnSpc>
              <a:spcBef>
                <a:spcPts val="0"/>
              </a:spcBef>
              <a:spcAft>
                <a:spcPts val="0"/>
              </a:spcAft>
              <a:buSzPts val="1800"/>
              <a:buChar char="•"/>
            </a:pPr>
            <a:r>
              <a:rPr lang="en-US" sz="1800"/>
              <a:t>Notice on Prioritizing Persons Experiencing Chronic Homelessness in Permanent Supportive Housing and Recordkeeping Requirements for Documenting Chronic Homeless Status (July 2014): provides guidance regarding the order in which eligible households should be served in CoC Program-funded PSH and establishes recordkeeping requirements for CoC PSH programs with CH-designated beds</a:t>
            </a:r>
            <a:endParaRPr sz="1800"/>
          </a:p>
          <a:p>
            <a:pPr indent="-342900" lvl="0" marL="457200" rtl="0" algn="l">
              <a:lnSpc>
                <a:spcPct val="100000"/>
              </a:lnSpc>
              <a:spcBef>
                <a:spcPts val="0"/>
              </a:spcBef>
              <a:spcAft>
                <a:spcPts val="0"/>
              </a:spcAft>
              <a:buSzPts val="1800"/>
              <a:buChar char="•"/>
            </a:pPr>
            <a:r>
              <a:rPr lang="en-US"/>
              <a:t>Additional sources of HUD guidance and information about HUD priorities</a:t>
            </a:r>
            <a:endParaRPr/>
          </a:p>
          <a:p>
            <a:pPr indent="-342900" lvl="0" marL="914400" rtl="0" algn="l">
              <a:lnSpc>
                <a:spcPct val="100000"/>
              </a:lnSpc>
              <a:spcBef>
                <a:spcPts val="0"/>
              </a:spcBef>
              <a:spcAft>
                <a:spcPts val="0"/>
              </a:spcAft>
              <a:buSzPts val="1800"/>
              <a:buChar char="•"/>
            </a:pPr>
            <a:r>
              <a:rPr lang="en-US"/>
              <a:t>SNAPS In Focus messages highlight SNAPS policy priorities and key information relating to CoC and ESG Program implementation </a:t>
            </a:r>
            <a:endParaRPr/>
          </a:p>
          <a:p>
            <a:pPr indent="-342900" lvl="0" marL="914400" rtl="0" algn="l">
              <a:lnSpc>
                <a:spcPct val="100000"/>
              </a:lnSpc>
              <a:spcBef>
                <a:spcPts val="0"/>
              </a:spcBef>
              <a:spcAft>
                <a:spcPts val="0"/>
              </a:spcAft>
              <a:buSzPts val="1800"/>
              <a:buChar char="•"/>
            </a:pPr>
            <a:r>
              <a:rPr lang="en-US"/>
              <a:t>CoC Program FAQs contain clarifications and guidance in response to specific questions </a:t>
            </a:r>
            <a:endParaRPr/>
          </a:p>
          <a:p>
            <a:pPr indent="-68578" lvl="0" marL="640080" rtl="0" algn="l">
              <a:lnSpc>
                <a:spcPct val="100000"/>
              </a:lnSpc>
              <a:spcBef>
                <a:spcPts val="0"/>
              </a:spcBef>
              <a:spcAft>
                <a:spcPts val="0"/>
              </a:spcAft>
              <a:buSzPts val="1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8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Partnerships and Coordination</a:t>
            </a:r>
            <a:endParaRPr/>
          </a:p>
        </p:txBody>
      </p:sp>
      <p:sp>
        <p:nvSpPr>
          <p:cNvPr id="439" name="Google Shape;439;p80"/>
          <p:cNvSpPr txBox="1"/>
          <p:nvPr>
            <p:ph idx="1" type="body"/>
          </p:nvPr>
        </p:nvSpPr>
        <p:spPr>
          <a:xfrm>
            <a:off x="1066800" y="1862500"/>
            <a:ext cx="4863300" cy="3931800"/>
          </a:xfrm>
          <a:prstGeom prst="rect">
            <a:avLst/>
          </a:prstGeom>
          <a:noFill/>
          <a:ln>
            <a:noFill/>
          </a:ln>
        </p:spPr>
        <p:txBody>
          <a:bodyPr anchorCtr="0" anchor="t" bIns="45700" lIns="91425" spcFirstLastPara="1" rIns="91425" wrap="square" tIns="45700">
            <a:noAutofit/>
          </a:bodyPr>
          <a:lstStyle/>
          <a:p>
            <a:pPr indent="-182880" lvl="0" marL="182880" rtl="0" algn="l">
              <a:lnSpc>
                <a:spcPct val="100000"/>
              </a:lnSpc>
              <a:spcBef>
                <a:spcPts val="0"/>
              </a:spcBef>
              <a:spcAft>
                <a:spcPts val="0"/>
              </a:spcAft>
              <a:buSzPts val="2400"/>
              <a:buChar char="•"/>
            </a:pPr>
            <a:r>
              <a:rPr lang="en-US" sz="2400"/>
              <a:t>Public Housing Authorities</a:t>
            </a:r>
            <a:endParaRPr sz="2400"/>
          </a:p>
          <a:p>
            <a:pPr indent="-182880" lvl="0" marL="182880" rtl="0" algn="l">
              <a:lnSpc>
                <a:spcPct val="100000"/>
              </a:lnSpc>
              <a:spcBef>
                <a:spcPts val="900"/>
              </a:spcBef>
              <a:spcAft>
                <a:spcPts val="0"/>
              </a:spcAft>
              <a:buSzPts val="2400"/>
              <a:buChar char="•"/>
            </a:pPr>
            <a:r>
              <a:rPr lang="en-US" sz="2400"/>
              <a:t>Education System</a:t>
            </a:r>
            <a:endParaRPr sz="2400"/>
          </a:p>
          <a:p>
            <a:pPr indent="-182880" lvl="0" marL="182880" rtl="0" algn="l">
              <a:lnSpc>
                <a:spcPct val="100000"/>
              </a:lnSpc>
              <a:spcBef>
                <a:spcPts val="900"/>
              </a:spcBef>
              <a:spcAft>
                <a:spcPts val="0"/>
              </a:spcAft>
              <a:buSzPts val="2400"/>
              <a:buChar char="•"/>
            </a:pPr>
            <a:r>
              <a:rPr lang="en-US" sz="2400"/>
              <a:t>Criminal Justice System</a:t>
            </a:r>
            <a:endParaRPr sz="2400"/>
          </a:p>
          <a:p>
            <a:pPr indent="-182880" lvl="0" marL="182880" rtl="0" algn="l">
              <a:lnSpc>
                <a:spcPct val="100000"/>
              </a:lnSpc>
              <a:spcBef>
                <a:spcPts val="900"/>
              </a:spcBef>
              <a:spcAft>
                <a:spcPts val="0"/>
              </a:spcAft>
              <a:buSzPts val="2400"/>
              <a:buChar char="•"/>
            </a:pPr>
            <a:r>
              <a:rPr lang="en-US" sz="2400"/>
              <a:t>Healthcare</a:t>
            </a:r>
            <a:endParaRPr sz="2400"/>
          </a:p>
          <a:p>
            <a:pPr indent="-182880" lvl="0" marL="182880" rtl="0" algn="l">
              <a:lnSpc>
                <a:spcPct val="100000"/>
              </a:lnSpc>
              <a:spcBef>
                <a:spcPts val="900"/>
              </a:spcBef>
              <a:spcAft>
                <a:spcPts val="0"/>
              </a:spcAft>
              <a:buSzPts val="2400"/>
              <a:buChar char="•"/>
            </a:pPr>
            <a:r>
              <a:rPr lang="en-US" sz="2400"/>
              <a:t>Veterans Administration</a:t>
            </a:r>
            <a:endParaRPr sz="2400"/>
          </a:p>
          <a:p>
            <a:pPr indent="-182880" lvl="0" marL="182880" rtl="0" algn="l">
              <a:lnSpc>
                <a:spcPct val="100000"/>
              </a:lnSpc>
              <a:spcBef>
                <a:spcPts val="900"/>
              </a:spcBef>
              <a:spcAft>
                <a:spcPts val="0"/>
              </a:spcAft>
              <a:buSzPts val="2400"/>
              <a:buChar char="•"/>
            </a:pPr>
            <a:r>
              <a:rPr lang="en-US" sz="2400"/>
              <a:t>Social Security Administration</a:t>
            </a:r>
            <a:endParaRPr sz="2400"/>
          </a:p>
          <a:p>
            <a:pPr indent="-182880" lvl="0" marL="182880" rtl="0" algn="l">
              <a:lnSpc>
                <a:spcPct val="100000"/>
              </a:lnSpc>
              <a:spcBef>
                <a:spcPts val="900"/>
              </a:spcBef>
              <a:spcAft>
                <a:spcPts val="0"/>
              </a:spcAft>
              <a:buSzPts val="2400"/>
              <a:buChar char="•"/>
            </a:pPr>
            <a:r>
              <a:rPr lang="en-US" sz="2400"/>
              <a:t>Health and Human Services</a:t>
            </a:r>
            <a:endParaRPr sz="2400"/>
          </a:p>
          <a:p>
            <a:pPr indent="-182880" lvl="0" marL="182880" rtl="0" algn="l">
              <a:lnSpc>
                <a:spcPct val="100000"/>
              </a:lnSpc>
              <a:spcBef>
                <a:spcPts val="900"/>
              </a:spcBef>
              <a:spcAft>
                <a:spcPts val="0"/>
              </a:spcAft>
              <a:buSzPts val="2400"/>
              <a:buChar char="•"/>
            </a:pPr>
            <a:r>
              <a:rPr lang="en-US" sz="2400"/>
              <a:t>Mental Health Authorities</a:t>
            </a:r>
            <a:endParaRPr sz="2400"/>
          </a:p>
          <a:p>
            <a:pPr indent="-182880" lvl="0" marL="182880" rtl="0" algn="l">
              <a:lnSpc>
                <a:spcPct val="100000"/>
              </a:lnSpc>
              <a:spcBef>
                <a:spcPts val="900"/>
              </a:spcBef>
              <a:spcAft>
                <a:spcPts val="0"/>
              </a:spcAft>
              <a:buSzPts val="2400"/>
              <a:buChar char="•"/>
            </a:pPr>
            <a:r>
              <a:rPr lang="en-US" sz="2400"/>
              <a:t>Public Health Authorities</a:t>
            </a:r>
            <a:endParaRPr sz="2400"/>
          </a:p>
        </p:txBody>
      </p:sp>
      <p:pic>
        <p:nvPicPr>
          <p:cNvPr id="440" name="Google Shape;440;p80"/>
          <p:cNvPicPr preferRelativeResize="0"/>
          <p:nvPr/>
        </p:nvPicPr>
        <p:blipFill rotWithShape="1">
          <a:blip r:embed="rId3">
            <a:alphaModFix/>
          </a:blip>
          <a:srcRect b="0" l="0" r="0" t="0"/>
          <a:stretch/>
        </p:blipFill>
        <p:spPr>
          <a:xfrm>
            <a:off x="7440325" y="2403024"/>
            <a:ext cx="3800976" cy="28507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81"/>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chemeClr val="lt1"/>
              </a:buClr>
              <a:buSzPts val="7200"/>
              <a:buFont typeface="Century Gothic"/>
              <a:buNone/>
            </a:pPr>
            <a:r>
              <a:rPr lang="en-US"/>
              <a:t>RESOURCES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8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HUD Resources</a:t>
            </a:r>
            <a:endParaRPr/>
          </a:p>
        </p:txBody>
      </p:sp>
      <p:sp>
        <p:nvSpPr>
          <p:cNvPr id="451" name="Google Shape;451;p82"/>
          <p:cNvSpPr txBox="1"/>
          <p:nvPr>
            <p:ph idx="1" type="body"/>
          </p:nvPr>
        </p:nvSpPr>
        <p:spPr>
          <a:xfrm>
            <a:off x="1066800" y="1599301"/>
            <a:ext cx="10058400" cy="443580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100000"/>
              </a:lnSpc>
              <a:spcBef>
                <a:spcPts val="0"/>
              </a:spcBef>
              <a:spcAft>
                <a:spcPts val="0"/>
              </a:spcAft>
              <a:buSzPts val="2400"/>
              <a:buChar char="•"/>
            </a:pPr>
            <a:r>
              <a:rPr lang="en-US" sz="2400"/>
              <a:t>HQ and Field Offices:</a:t>
            </a:r>
            <a:endParaRPr sz="2400"/>
          </a:p>
          <a:p>
            <a:pPr indent="0" lvl="0" marL="182880" rtl="0" algn="l">
              <a:lnSpc>
                <a:spcPct val="100000"/>
              </a:lnSpc>
              <a:spcBef>
                <a:spcPts val="0"/>
              </a:spcBef>
              <a:spcAft>
                <a:spcPts val="0"/>
              </a:spcAft>
              <a:buSzPts val="1800"/>
              <a:buNone/>
            </a:pPr>
            <a:r>
              <a:rPr lang="en-US"/>
              <a:t>https://www.hud.gov/program_offices/comm_planning/staff#fieldoffices</a:t>
            </a:r>
            <a:endParaRPr/>
          </a:p>
          <a:p>
            <a:pPr indent="-182880" lvl="0" marL="182880" rtl="0" algn="l">
              <a:lnSpc>
                <a:spcPct val="100000"/>
              </a:lnSpc>
              <a:spcBef>
                <a:spcPts val="900"/>
              </a:spcBef>
              <a:spcAft>
                <a:spcPts val="0"/>
              </a:spcAft>
              <a:buSzPts val="2400"/>
              <a:buChar char="•"/>
            </a:pPr>
            <a:r>
              <a:rPr lang="en-US" sz="2400"/>
              <a:t>Regional Technical Assistance (TA) Teams</a:t>
            </a:r>
            <a:endParaRPr sz="2400"/>
          </a:p>
          <a:p>
            <a:pPr indent="-182880" lvl="1" marL="457200" rtl="0" algn="l">
              <a:lnSpc>
                <a:spcPct val="100000"/>
              </a:lnSpc>
              <a:spcBef>
                <a:spcPts val="900"/>
              </a:spcBef>
              <a:spcAft>
                <a:spcPts val="0"/>
              </a:spcAft>
              <a:buClr>
                <a:srgbClr val="FEFEFE"/>
              </a:buClr>
              <a:buSzPts val="1800"/>
              <a:buFont typeface="Century Gothic"/>
              <a:buChar char="•"/>
            </a:pPr>
            <a:r>
              <a:rPr lang="en-US" sz="1800">
                <a:solidFill>
                  <a:srgbClr val="FEFEFE"/>
                </a:solidFill>
              </a:rPr>
              <a:t>support CoCs through learning opportunities with peer CoCs, Subject Matter Experts, and direct connections to TA support</a:t>
            </a:r>
            <a:endParaRPr sz="1800">
              <a:solidFill>
                <a:srgbClr val="FEFEFE"/>
              </a:solidFill>
            </a:endParaRPr>
          </a:p>
          <a:p>
            <a:pPr indent="-182880" lvl="1" marL="457200" rtl="0" algn="l">
              <a:lnSpc>
                <a:spcPct val="100000"/>
              </a:lnSpc>
              <a:spcBef>
                <a:spcPts val="900"/>
              </a:spcBef>
              <a:spcAft>
                <a:spcPts val="0"/>
              </a:spcAft>
              <a:buClr>
                <a:srgbClr val="FEFEFE"/>
              </a:buClr>
              <a:buSzPts val="1800"/>
              <a:buFont typeface="Century Gothic"/>
              <a:buChar char="•"/>
            </a:pPr>
            <a:r>
              <a:rPr lang="en-US" sz="1800">
                <a:solidFill>
                  <a:srgbClr val="FEFEFE"/>
                </a:solidFill>
              </a:rPr>
              <a:t>support CoCs with challenges they face and help strengthen their overall system of care in HUD priority areas</a:t>
            </a:r>
            <a:endParaRPr sz="1800">
              <a:solidFill>
                <a:srgbClr val="FEFEFE"/>
              </a:solidFill>
            </a:endParaRPr>
          </a:p>
          <a:p>
            <a:pPr indent="-182880" lvl="0" marL="182880" rtl="0" algn="l">
              <a:lnSpc>
                <a:spcPct val="100000"/>
              </a:lnSpc>
              <a:spcBef>
                <a:spcPts val="900"/>
              </a:spcBef>
              <a:spcAft>
                <a:spcPts val="0"/>
              </a:spcAft>
              <a:buSzPts val="2400"/>
              <a:buChar char="•"/>
            </a:pPr>
            <a:r>
              <a:rPr lang="en-US" sz="2400"/>
              <a:t>HUD Exchange: </a:t>
            </a:r>
            <a:endParaRPr sz="2400">
              <a:solidFill>
                <a:srgbClr val="FEFEFE"/>
              </a:solidFill>
            </a:endParaRPr>
          </a:p>
          <a:p>
            <a:pPr indent="-182880" lvl="1" marL="457200" rtl="0" algn="l">
              <a:lnSpc>
                <a:spcPct val="100000"/>
              </a:lnSpc>
              <a:spcBef>
                <a:spcPts val="900"/>
              </a:spcBef>
              <a:spcAft>
                <a:spcPts val="0"/>
              </a:spcAft>
              <a:buClr>
                <a:srgbClr val="FEFEFE"/>
              </a:buClr>
              <a:buSzPts val="1800"/>
              <a:buFont typeface="Century Gothic"/>
              <a:buChar char="•"/>
            </a:pPr>
            <a:r>
              <a:rPr lang="en-US" sz="1800" u="sng">
                <a:solidFill>
                  <a:srgbClr val="FEFEFE"/>
                </a:solidFill>
                <a:hlinkClick r:id="rId3">
                  <a:extLst>
                    <a:ext uri="{A12FA001-AC4F-418D-AE19-62706E023703}">
                      <ahyp:hlinkClr val="tx"/>
                    </a:ext>
                  </a:extLst>
                </a:hlinkClick>
              </a:rPr>
              <a:t>https://www.hudexchange.info/</a:t>
            </a:r>
            <a:r>
              <a:rPr lang="en-US" sz="1800">
                <a:solidFill>
                  <a:srgbClr val="FEFEFE"/>
                </a:solidFill>
              </a:rPr>
              <a:t> </a:t>
            </a:r>
            <a:endParaRPr sz="1800">
              <a:solidFill>
                <a:srgbClr val="FEFEFE"/>
              </a:solidFill>
            </a:endParaRPr>
          </a:p>
          <a:p>
            <a:pPr indent="-182880" lvl="1" marL="457200" rtl="0" algn="l">
              <a:lnSpc>
                <a:spcPct val="100000"/>
              </a:lnSpc>
              <a:spcBef>
                <a:spcPts val="900"/>
              </a:spcBef>
              <a:spcAft>
                <a:spcPts val="0"/>
              </a:spcAft>
              <a:buClr>
                <a:srgbClr val="FEFEFE"/>
              </a:buClr>
              <a:buSzPts val="1800"/>
              <a:buFont typeface="Century Gothic"/>
              <a:buChar char="•"/>
            </a:pPr>
            <a:r>
              <a:rPr lang="en-US" sz="1800" u="sng">
                <a:solidFill>
                  <a:srgbClr val="FEFEFE"/>
                </a:solidFill>
                <a:hlinkClick r:id="rId4">
                  <a:extLst>
                    <a:ext uri="{A12FA001-AC4F-418D-AE19-62706E023703}">
                      <ahyp:hlinkClr val="tx"/>
                    </a:ext>
                  </a:extLst>
                </a:hlinkClick>
              </a:rPr>
              <a:t>Ask A Question - HUD Exchange</a:t>
            </a:r>
            <a:endParaRPr sz="1800">
              <a:solidFill>
                <a:srgbClr val="FEFEFE"/>
              </a:solidFill>
            </a:endParaRPr>
          </a:p>
          <a:p>
            <a:pPr indent="-182880" lvl="1" marL="457200" rtl="0" algn="l">
              <a:lnSpc>
                <a:spcPct val="100000"/>
              </a:lnSpc>
              <a:spcBef>
                <a:spcPts val="900"/>
              </a:spcBef>
              <a:spcAft>
                <a:spcPts val="0"/>
              </a:spcAft>
              <a:buClr>
                <a:srgbClr val="FEFEFE"/>
              </a:buClr>
              <a:buSzPts val="1800"/>
              <a:buChar char="•"/>
            </a:pPr>
            <a:r>
              <a:rPr lang="en-US" sz="1800" u="sng">
                <a:solidFill>
                  <a:srgbClr val="FEFEFE"/>
                </a:solidFill>
                <a:latin typeface="Arial"/>
                <a:ea typeface="Arial"/>
                <a:cs typeface="Arial"/>
                <a:sym typeface="Arial"/>
                <a:hlinkClick r:id="rId5">
                  <a:extLst>
                    <a:ext uri="{A12FA001-AC4F-418D-AE19-62706E023703}">
                      <ahyp:hlinkClr val="tx"/>
                    </a:ext>
                  </a:extLst>
                </a:hlinkClick>
              </a:rPr>
              <a:t>Resource Library - HUD Exchange</a:t>
            </a:r>
            <a:endParaRPr sz="1800">
              <a:solidFill>
                <a:srgbClr val="FEFEFE"/>
              </a:solidFill>
            </a:endParaRPr>
          </a:p>
          <a:p>
            <a:pPr indent="-182880" lvl="1" marL="457200" rtl="0" algn="l">
              <a:lnSpc>
                <a:spcPct val="100000"/>
              </a:lnSpc>
              <a:spcBef>
                <a:spcPts val="900"/>
              </a:spcBef>
              <a:spcAft>
                <a:spcPts val="0"/>
              </a:spcAft>
              <a:buClr>
                <a:srgbClr val="FEFEFE"/>
              </a:buClr>
              <a:buSzPts val="1800"/>
              <a:buChar char="•"/>
            </a:pPr>
            <a:r>
              <a:rPr lang="en-US" sz="1800" u="sng">
                <a:solidFill>
                  <a:srgbClr val="FEFEFE"/>
                </a:solidFill>
                <a:hlinkClick r:id="rId6">
                  <a:extLst>
                    <a:ext uri="{A12FA001-AC4F-418D-AE19-62706E023703}">
                      <ahyp:hlinkClr val="tx"/>
                    </a:ext>
                  </a:extLst>
                </a:hlinkClick>
              </a:rPr>
              <a:t>Subscribe to HUD Exchange Mailing Lists - HUD Exchange</a:t>
            </a:r>
            <a:r>
              <a:rPr lang="en-US" sz="1800">
                <a:solidFill>
                  <a:srgbClr val="FEFEFE"/>
                </a:solidFill>
              </a:rPr>
              <a:t> </a:t>
            </a:r>
            <a:endParaRPr sz="1800">
              <a:solidFill>
                <a:srgbClr val="FEFEF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CoC Roles</a:t>
            </a:r>
            <a:endParaRPr/>
          </a:p>
        </p:txBody>
      </p:sp>
      <p:grpSp>
        <p:nvGrpSpPr>
          <p:cNvPr id="160" name="Google Shape;160;p40"/>
          <p:cNvGrpSpPr/>
          <p:nvPr/>
        </p:nvGrpSpPr>
        <p:grpSpPr>
          <a:xfrm>
            <a:off x="1082526" y="2133291"/>
            <a:ext cx="9557165" cy="3928934"/>
            <a:chOff x="250617" y="1651"/>
            <a:chExt cx="9557165" cy="3928934"/>
          </a:xfrm>
        </p:grpSpPr>
        <p:sp>
          <p:nvSpPr>
            <p:cNvPr id="161" name="Google Shape;161;p40"/>
            <p:cNvSpPr/>
            <p:nvPr/>
          </p:nvSpPr>
          <p:spPr>
            <a:xfrm>
              <a:off x="250617" y="1651"/>
              <a:ext cx="1769790" cy="1219385"/>
            </a:xfrm>
            <a:prstGeom prst="roundRect">
              <a:avLst>
                <a:gd fmla="val 16667" name="adj"/>
              </a:avLst>
            </a:prstGeom>
            <a:blipFill rotWithShape="1">
              <a:blip r:embed="rId3">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40"/>
            <p:cNvSpPr/>
            <p:nvPr/>
          </p:nvSpPr>
          <p:spPr>
            <a:xfrm>
              <a:off x="250617" y="1221036"/>
              <a:ext cx="1769790" cy="65659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0"/>
            <p:cNvSpPr txBox="1"/>
            <p:nvPr/>
          </p:nvSpPr>
          <p:spPr>
            <a:xfrm>
              <a:off x="250617" y="1221036"/>
              <a:ext cx="1769790" cy="656592"/>
            </a:xfrm>
            <a:prstGeom prst="rect">
              <a:avLst/>
            </a:prstGeom>
            <a:noFill/>
            <a:ln>
              <a:noFill/>
            </a:ln>
          </p:spPr>
          <p:txBody>
            <a:bodyPr anchorCtr="0" anchor="t" bIns="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entury Gothic"/>
                <a:buNone/>
              </a:pPr>
              <a:r>
                <a:rPr b="0" i="0" lang="en-US" sz="1400" u="none" cap="none" strike="noStrike">
                  <a:solidFill>
                    <a:schemeClr val="lt1"/>
                  </a:solidFill>
                  <a:latin typeface="Century Gothic"/>
                  <a:ea typeface="Century Gothic"/>
                  <a:cs typeface="Century Gothic"/>
                  <a:sym typeface="Century Gothic"/>
                </a:rPr>
                <a:t>Governing Board</a:t>
              </a:r>
              <a:endParaRPr b="0" i="0" sz="1400" u="none" cap="none" strike="noStrike">
                <a:solidFill>
                  <a:srgbClr val="000000"/>
                </a:solidFill>
                <a:latin typeface="Arial"/>
                <a:ea typeface="Arial"/>
                <a:cs typeface="Arial"/>
                <a:sym typeface="Arial"/>
              </a:endParaRPr>
            </a:p>
          </p:txBody>
        </p:sp>
        <p:sp>
          <p:nvSpPr>
            <p:cNvPr id="164" name="Google Shape;164;p40"/>
            <p:cNvSpPr/>
            <p:nvPr/>
          </p:nvSpPr>
          <p:spPr>
            <a:xfrm>
              <a:off x="2197461" y="1651"/>
              <a:ext cx="1769790" cy="1219385"/>
            </a:xfrm>
            <a:prstGeom prst="roundRect">
              <a:avLst>
                <a:gd fmla="val 16667" name="adj"/>
              </a:avLst>
            </a:prstGeom>
            <a:blipFill rotWithShape="1">
              <a:blip r:embed="rId4">
                <a:alphaModFix/>
              </a:blip>
              <a:stretch>
                <a:fillRect b="-22992" l="0" r="0" t="-22992"/>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0"/>
            <p:cNvSpPr/>
            <p:nvPr/>
          </p:nvSpPr>
          <p:spPr>
            <a:xfrm>
              <a:off x="2197461" y="1221036"/>
              <a:ext cx="1769790" cy="65659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40"/>
            <p:cNvSpPr txBox="1"/>
            <p:nvPr/>
          </p:nvSpPr>
          <p:spPr>
            <a:xfrm>
              <a:off x="2197461" y="1221036"/>
              <a:ext cx="1769790" cy="656592"/>
            </a:xfrm>
            <a:prstGeom prst="rect">
              <a:avLst/>
            </a:prstGeom>
            <a:noFill/>
            <a:ln>
              <a:noFill/>
            </a:ln>
          </p:spPr>
          <p:txBody>
            <a:bodyPr anchorCtr="0" anchor="t" bIns="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entury Gothic"/>
                <a:buNone/>
              </a:pPr>
              <a:r>
                <a:rPr b="0" i="0" lang="en-US" sz="1400" u="none" cap="none" strike="noStrike">
                  <a:solidFill>
                    <a:schemeClr val="lt1"/>
                  </a:solidFill>
                  <a:latin typeface="Century Gothic"/>
                  <a:ea typeface="Century Gothic"/>
                  <a:cs typeface="Century Gothic"/>
                  <a:sym typeface="Century Gothic"/>
                </a:rPr>
                <a:t>Collaborative Applicant</a:t>
              </a:r>
              <a:endParaRPr b="0" i="0" sz="1400" u="none" cap="none" strike="noStrike">
                <a:solidFill>
                  <a:srgbClr val="000000"/>
                </a:solidFill>
                <a:latin typeface="Arial"/>
                <a:ea typeface="Arial"/>
                <a:cs typeface="Arial"/>
                <a:sym typeface="Arial"/>
              </a:endParaRPr>
            </a:p>
          </p:txBody>
        </p:sp>
        <p:sp>
          <p:nvSpPr>
            <p:cNvPr id="167" name="Google Shape;167;p40"/>
            <p:cNvSpPr/>
            <p:nvPr/>
          </p:nvSpPr>
          <p:spPr>
            <a:xfrm>
              <a:off x="4144304" y="1651"/>
              <a:ext cx="1769790" cy="1219385"/>
            </a:xfrm>
            <a:prstGeom prst="roundRect">
              <a:avLst>
                <a:gd fmla="val 16667" name="adj"/>
              </a:avLst>
            </a:prstGeom>
            <a:blipFill rotWithShape="1">
              <a:blip r:embed="rId5">
                <a:alphaModFix/>
              </a:blip>
              <a:stretch>
                <a:fillRect b="-22992" l="0" r="0" t="-22992"/>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0"/>
            <p:cNvSpPr/>
            <p:nvPr/>
          </p:nvSpPr>
          <p:spPr>
            <a:xfrm>
              <a:off x="4144304" y="1221036"/>
              <a:ext cx="1769790" cy="65659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40"/>
            <p:cNvSpPr txBox="1"/>
            <p:nvPr/>
          </p:nvSpPr>
          <p:spPr>
            <a:xfrm>
              <a:off x="4144304" y="1221036"/>
              <a:ext cx="1769790" cy="656592"/>
            </a:xfrm>
            <a:prstGeom prst="rect">
              <a:avLst/>
            </a:prstGeom>
            <a:noFill/>
            <a:ln>
              <a:noFill/>
            </a:ln>
          </p:spPr>
          <p:txBody>
            <a:bodyPr anchorCtr="0" anchor="t" bIns="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entury Gothic"/>
                <a:buNone/>
              </a:pPr>
              <a:r>
                <a:rPr b="0" i="0" lang="en-US" sz="1400" u="none" cap="none" strike="noStrike">
                  <a:solidFill>
                    <a:schemeClr val="lt1"/>
                  </a:solidFill>
                  <a:latin typeface="Century Gothic"/>
                  <a:ea typeface="Century Gothic"/>
                  <a:cs typeface="Century Gothic"/>
                  <a:sym typeface="Century Gothic"/>
                </a:rPr>
                <a:t>HMIS Lead</a:t>
              </a:r>
              <a:endParaRPr b="0" i="0" sz="1400" u="none" cap="none" strike="noStrike">
                <a:solidFill>
                  <a:srgbClr val="000000"/>
                </a:solidFill>
                <a:latin typeface="Arial"/>
                <a:ea typeface="Arial"/>
                <a:cs typeface="Arial"/>
                <a:sym typeface="Arial"/>
              </a:endParaRPr>
            </a:p>
          </p:txBody>
        </p:sp>
        <p:sp>
          <p:nvSpPr>
            <p:cNvPr id="170" name="Google Shape;170;p40"/>
            <p:cNvSpPr/>
            <p:nvPr/>
          </p:nvSpPr>
          <p:spPr>
            <a:xfrm>
              <a:off x="6091148" y="1651"/>
              <a:ext cx="1769790" cy="1219385"/>
            </a:xfrm>
            <a:prstGeom prst="roundRect">
              <a:avLst>
                <a:gd fmla="val 16667" name="adj"/>
              </a:avLst>
            </a:prstGeom>
            <a:blipFill rotWithShape="1">
              <a:blip r:embed="rId6">
                <a:alphaModFix/>
              </a:blip>
              <a:stretch>
                <a:fillRect b="-22992" l="0" r="0" t="-22992"/>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40"/>
            <p:cNvSpPr/>
            <p:nvPr/>
          </p:nvSpPr>
          <p:spPr>
            <a:xfrm>
              <a:off x="6091148" y="1221036"/>
              <a:ext cx="1769790" cy="65659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0"/>
            <p:cNvSpPr txBox="1"/>
            <p:nvPr/>
          </p:nvSpPr>
          <p:spPr>
            <a:xfrm>
              <a:off x="6091148" y="1221036"/>
              <a:ext cx="1769790" cy="656592"/>
            </a:xfrm>
            <a:prstGeom prst="rect">
              <a:avLst/>
            </a:prstGeom>
            <a:noFill/>
            <a:ln>
              <a:noFill/>
            </a:ln>
          </p:spPr>
          <p:txBody>
            <a:bodyPr anchorCtr="0" anchor="t" bIns="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entury Gothic"/>
                <a:buNone/>
              </a:pPr>
              <a:r>
                <a:rPr b="0" i="0" lang="en-US" sz="1400" u="none" cap="none" strike="noStrike">
                  <a:solidFill>
                    <a:schemeClr val="lt1"/>
                  </a:solidFill>
                  <a:latin typeface="Century Gothic"/>
                  <a:ea typeface="Century Gothic"/>
                  <a:cs typeface="Century Gothic"/>
                  <a:sym typeface="Century Gothic"/>
                </a:rPr>
                <a:t>Membership</a:t>
              </a:r>
              <a:endParaRPr b="0" i="0" sz="1400" u="none" cap="none" strike="noStrike">
                <a:solidFill>
                  <a:srgbClr val="000000"/>
                </a:solidFill>
                <a:latin typeface="Arial"/>
                <a:ea typeface="Arial"/>
                <a:cs typeface="Arial"/>
                <a:sym typeface="Arial"/>
              </a:endParaRPr>
            </a:p>
          </p:txBody>
        </p:sp>
        <p:sp>
          <p:nvSpPr>
            <p:cNvPr id="173" name="Google Shape;173;p40"/>
            <p:cNvSpPr/>
            <p:nvPr/>
          </p:nvSpPr>
          <p:spPr>
            <a:xfrm>
              <a:off x="8037992" y="1651"/>
              <a:ext cx="1769790" cy="1219385"/>
            </a:xfrm>
            <a:prstGeom prst="roundRect">
              <a:avLst>
                <a:gd fmla="val 16667" name="adj"/>
              </a:avLst>
            </a:prstGeom>
            <a:blipFill rotWithShape="1">
              <a:blip r:embed="rId7">
                <a:alphaModFix/>
              </a:blip>
              <a:stretch>
                <a:fillRect b="-22992" l="0" r="0" t="-22992"/>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0"/>
            <p:cNvSpPr/>
            <p:nvPr/>
          </p:nvSpPr>
          <p:spPr>
            <a:xfrm>
              <a:off x="8037992" y="1221036"/>
              <a:ext cx="1769790" cy="65659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0"/>
            <p:cNvSpPr txBox="1"/>
            <p:nvPr/>
          </p:nvSpPr>
          <p:spPr>
            <a:xfrm>
              <a:off x="8037992" y="1221036"/>
              <a:ext cx="1769790" cy="656592"/>
            </a:xfrm>
            <a:prstGeom prst="rect">
              <a:avLst/>
            </a:prstGeom>
            <a:noFill/>
            <a:ln>
              <a:noFill/>
            </a:ln>
          </p:spPr>
          <p:txBody>
            <a:bodyPr anchorCtr="0" anchor="t" bIns="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entury Gothic"/>
                <a:buNone/>
              </a:pPr>
              <a:r>
                <a:rPr b="0" i="0" lang="en-US" sz="1400" u="none" cap="none" strike="noStrike">
                  <a:solidFill>
                    <a:schemeClr val="lt1"/>
                  </a:solidFill>
                  <a:latin typeface="Century Gothic"/>
                  <a:ea typeface="Century Gothic"/>
                  <a:cs typeface="Century Gothic"/>
                  <a:sym typeface="Century Gothic"/>
                </a:rPr>
                <a:t>CoC Committees</a:t>
              </a:r>
              <a:endParaRPr b="0" i="0" sz="1400" u="none" cap="none" strike="noStrike">
                <a:solidFill>
                  <a:srgbClr val="000000"/>
                </a:solidFill>
                <a:latin typeface="Arial"/>
                <a:ea typeface="Arial"/>
                <a:cs typeface="Arial"/>
                <a:sym typeface="Arial"/>
              </a:endParaRPr>
            </a:p>
          </p:txBody>
        </p:sp>
        <p:sp>
          <p:nvSpPr>
            <p:cNvPr id="176" name="Google Shape;176;p40"/>
            <p:cNvSpPr/>
            <p:nvPr/>
          </p:nvSpPr>
          <p:spPr>
            <a:xfrm>
              <a:off x="3170883" y="2054608"/>
              <a:ext cx="1769790" cy="1219385"/>
            </a:xfrm>
            <a:prstGeom prst="roundRect">
              <a:avLst>
                <a:gd fmla="val 16667" name="adj"/>
              </a:avLst>
            </a:prstGeom>
            <a:blipFill rotWithShape="1">
              <a:blip r:embed="rId8">
                <a:alphaModFix/>
              </a:blip>
              <a:stretch>
                <a:fillRect b="-22992" l="0" r="0" t="-22992"/>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0"/>
            <p:cNvSpPr/>
            <p:nvPr/>
          </p:nvSpPr>
          <p:spPr>
            <a:xfrm>
              <a:off x="3170883" y="3273993"/>
              <a:ext cx="1769790" cy="65659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40"/>
            <p:cNvSpPr txBox="1"/>
            <p:nvPr/>
          </p:nvSpPr>
          <p:spPr>
            <a:xfrm>
              <a:off x="3170883" y="3273993"/>
              <a:ext cx="1769790" cy="656592"/>
            </a:xfrm>
            <a:prstGeom prst="rect">
              <a:avLst/>
            </a:prstGeom>
            <a:noFill/>
            <a:ln>
              <a:noFill/>
            </a:ln>
          </p:spPr>
          <p:txBody>
            <a:bodyPr anchorCtr="0" anchor="t" bIns="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entury Gothic"/>
                <a:buNone/>
              </a:pPr>
              <a:r>
                <a:rPr b="0" i="0" lang="en-US" sz="1400" u="none" cap="none" strike="noStrike">
                  <a:solidFill>
                    <a:schemeClr val="lt1"/>
                  </a:solidFill>
                  <a:latin typeface="Century Gothic"/>
                  <a:ea typeface="Century Gothic"/>
                  <a:cs typeface="Century Gothic"/>
                  <a:sym typeface="Century Gothic"/>
                </a:rPr>
                <a:t>CoC Staff</a:t>
              </a:r>
              <a:endParaRPr b="0" i="0" sz="1400" u="none" cap="none" strike="noStrike">
                <a:solidFill>
                  <a:srgbClr val="000000"/>
                </a:solidFill>
                <a:latin typeface="Arial"/>
                <a:ea typeface="Arial"/>
                <a:cs typeface="Arial"/>
                <a:sym typeface="Arial"/>
              </a:endParaRPr>
            </a:p>
          </p:txBody>
        </p:sp>
        <p:sp>
          <p:nvSpPr>
            <p:cNvPr id="179" name="Google Shape;179;p40"/>
            <p:cNvSpPr/>
            <p:nvPr/>
          </p:nvSpPr>
          <p:spPr>
            <a:xfrm>
              <a:off x="5117726" y="2054608"/>
              <a:ext cx="1769790" cy="1219385"/>
            </a:xfrm>
            <a:prstGeom prst="roundRect">
              <a:avLst>
                <a:gd fmla="val 16667" name="adj"/>
              </a:avLst>
            </a:prstGeom>
            <a:blipFill rotWithShape="1">
              <a:blip r:embed="rId9">
                <a:alphaModFix/>
              </a:blip>
              <a:stretch>
                <a:fillRect b="-22992" l="0" r="0" t="-22992"/>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40"/>
            <p:cNvSpPr/>
            <p:nvPr/>
          </p:nvSpPr>
          <p:spPr>
            <a:xfrm>
              <a:off x="5117726" y="3273993"/>
              <a:ext cx="1769790" cy="65659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0"/>
            <p:cNvSpPr txBox="1"/>
            <p:nvPr/>
          </p:nvSpPr>
          <p:spPr>
            <a:xfrm>
              <a:off x="5117726" y="3273993"/>
              <a:ext cx="1769790" cy="656592"/>
            </a:xfrm>
            <a:prstGeom prst="rect">
              <a:avLst/>
            </a:prstGeom>
            <a:noFill/>
            <a:ln>
              <a:noFill/>
            </a:ln>
          </p:spPr>
          <p:txBody>
            <a:bodyPr anchorCtr="0" anchor="t" bIns="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entury Gothic"/>
                <a:buNone/>
              </a:pPr>
              <a:r>
                <a:rPr b="0" i="0" lang="en-US" sz="1400" u="none" cap="none" strike="noStrike">
                  <a:solidFill>
                    <a:schemeClr val="lt1"/>
                  </a:solidFill>
                  <a:latin typeface="Century Gothic"/>
                  <a:ea typeface="Century Gothic"/>
                  <a:cs typeface="Century Gothic"/>
                  <a:sym typeface="Century Gothic"/>
                </a:rPr>
                <a:t>Persons with Lived Experience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83"/>
          <p:cNvSpPr txBox="1"/>
          <p:nvPr>
            <p:ph type="title"/>
          </p:nvPr>
        </p:nvSpPr>
        <p:spPr>
          <a:xfrm>
            <a:off x="1066800" y="399569"/>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Important Sites</a:t>
            </a:r>
            <a:endParaRPr/>
          </a:p>
        </p:txBody>
      </p:sp>
      <p:sp>
        <p:nvSpPr>
          <p:cNvPr id="457" name="Google Shape;457;p83"/>
          <p:cNvSpPr txBox="1"/>
          <p:nvPr>
            <p:ph idx="1" type="body"/>
          </p:nvPr>
        </p:nvSpPr>
        <p:spPr>
          <a:xfrm>
            <a:off x="1066800" y="1461800"/>
            <a:ext cx="10058400" cy="5001600"/>
          </a:xfrm>
          <a:prstGeom prst="rect">
            <a:avLst/>
          </a:prstGeom>
          <a:noFill/>
          <a:ln>
            <a:noFill/>
          </a:ln>
        </p:spPr>
        <p:txBody>
          <a:bodyPr anchorCtr="0" anchor="t" bIns="45700" lIns="91425" spcFirstLastPara="1" rIns="91425" wrap="square" tIns="45700">
            <a:normAutofit fontScale="85000" lnSpcReduction="20000"/>
          </a:bodyPr>
          <a:lstStyle/>
          <a:p>
            <a:pPr indent="-182880" lvl="0" marL="182880" rtl="0" algn="l">
              <a:lnSpc>
                <a:spcPct val="100000"/>
              </a:lnSpc>
              <a:spcBef>
                <a:spcPts val="900"/>
              </a:spcBef>
              <a:spcAft>
                <a:spcPts val="0"/>
              </a:spcAft>
              <a:buSzPct val="100000"/>
              <a:buChar char="•"/>
            </a:pPr>
            <a:r>
              <a:rPr lang="en-US" sz="2400"/>
              <a:t>E-Snaps - </a:t>
            </a:r>
            <a:r>
              <a:rPr lang="en-US" sz="2400">
                <a:solidFill>
                  <a:srgbClr val="FEFEFE"/>
                </a:solidFill>
              </a:rPr>
              <a:t>electronic CoC Program Application and Grants Management System that HUD’s Office of Special Needs Assistance Programs (SNAPS) uses to support the CoC Program funding application and grant awards process for the CoC Program. </a:t>
            </a:r>
            <a:r>
              <a:rPr lang="en-US" sz="2400" u="sng">
                <a:solidFill>
                  <a:srgbClr val="FEFEFE"/>
                </a:solidFill>
                <a:hlinkClick r:id="rId3">
                  <a:extLst>
                    <a:ext uri="{A12FA001-AC4F-418D-AE19-62706E023703}">
                      <ahyp:hlinkClr val="tx"/>
                    </a:ext>
                  </a:extLst>
                </a:hlinkClick>
              </a:rPr>
              <a:t>https://www.hudexchange.info/programs/e-snaps/</a:t>
            </a:r>
            <a:r>
              <a:rPr lang="en-US" sz="2400">
                <a:solidFill>
                  <a:srgbClr val="FEFEFE"/>
                </a:solidFill>
              </a:rPr>
              <a:t> </a:t>
            </a:r>
            <a:endParaRPr sz="2400">
              <a:solidFill>
                <a:srgbClr val="FEFEFE"/>
              </a:solidFill>
            </a:endParaRPr>
          </a:p>
          <a:p>
            <a:pPr indent="-182880" lvl="0" marL="182880" rtl="0" algn="l">
              <a:lnSpc>
                <a:spcPct val="100000"/>
              </a:lnSpc>
              <a:spcBef>
                <a:spcPts val="900"/>
              </a:spcBef>
              <a:spcAft>
                <a:spcPts val="0"/>
              </a:spcAft>
              <a:buSzPct val="100000"/>
              <a:buChar char="•"/>
            </a:pPr>
            <a:r>
              <a:rPr lang="en-US" sz="2400"/>
              <a:t>SAGE - HMIS reporting repository for CoC APRs, ESG CAPERs, and ESG-Cares Act Quarterly Reports. </a:t>
            </a:r>
            <a:r>
              <a:rPr lang="en-US" sz="2400">
                <a:solidFill>
                  <a:srgbClr val="FEFEFE"/>
                </a:solidFill>
              </a:rPr>
              <a:t>https://www.hudexchange.info/programs/sage/</a:t>
            </a:r>
            <a:endParaRPr sz="2400">
              <a:solidFill>
                <a:srgbClr val="FEFEFE"/>
              </a:solidFill>
            </a:endParaRPr>
          </a:p>
          <a:p>
            <a:pPr indent="-182880" lvl="0" marL="182880" rtl="0" algn="l">
              <a:lnSpc>
                <a:spcPct val="100000"/>
              </a:lnSpc>
              <a:spcBef>
                <a:spcPts val="900"/>
              </a:spcBef>
              <a:spcAft>
                <a:spcPts val="0"/>
              </a:spcAft>
              <a:buSzPct val="100000"/>
              <a:buChar char="•"/>
            </a:pPr>
            <a:r>
              <a:rPr lang="en-US" sz="2400"/>
              <a:t>HDX - Homeless Data Exchange</a:t>
            </a:r>
            <a:endParaRPr sz="2400"/>
          </a:p>
          <a:p>
            <a:pPr indent="-181926" lvl="1" marL="457200" rtl="0" algn="l">
              <a:lnSpc>
                <a:spcPct val="100000"/>
              </a:lnSpc>
              <a:spcBef>
                <a:spcPts val="900"/>
              </a:spcBef>
              <a:spcAft>
                <a:spcPts val="0"/>
              </a:spcAft>
              <a:buClr>
                <a:srgbClr val="FEFEFE"/>
              </a:buClr>
              <a:buSzPct val="100000"/>
              <a:buFont typeface="Century Gothic"/>
              <a:buChar char="•"/>
            </a:pPr>
            <a:r>
              <a:rPr lang="en-US" sz="2100" u="sng">
                <a:solidFill>
                  <a:schemeClr val="hlink"/>
                </a:solidFill>
                <a:hlinkClick r:id="rId4"/>
              </a:rPr>
              <a:t>https://www.hudexchange.info/programs/hdx/hdx-reporting/</a:t>
            </a:r>
            <a:r>
              <a:rPr lang="en-US" sz="2100" u="sng">
                <a:solidFill>
                  <a:srgbClr val="FEFEFE"/>
                </a:solidFill>
              </a:rPr>
              <a:t> </a:t>
            </a:r>
            <a:endParaRPr sz="2100" u="sng">
              <a:solidFill>
                <a:srgbClr val="FEFEFE"/>
              </a:solidFill>
            </a:endParaRPr>
          </a:p>
          <a:p>
            <a:pPr indent="-181926" lvl="1" marL="457200" rtl="0" algn="l">
              <a:lnSpc>
                <a:spcPct val="100000"/>
              </a:lnSpc>
              <a:spcBef>
                <a:spcPts val="900"/>
              </a:spcBef>
              <a:spcAft>
                <a:spcPts val="0"/>
              </a:spcAft>
              <a:buSzPct val="100000"/>
              <a:buChar char="•"/>
            </a:pPr>
            <a:r>
              <a:rPr lang="en-US" sz="2100"/>
              <a:t>Original HDX allows CoCs to submit data to HUD for:</a:t>
            </a:r>
            <a:endParaRPr sz="2100"/>
          </a:p>
          <a:p>
            <a:pPr indent="-181925" lvl="2" marL="731520" rtl="0" algn="l">
              <a:lnSpc>
                <a:spcPct val="100000"/>
              </a:lnSpc>
              <a:spcBef>
                <a:spcPts val="900"/>
              </a:spcBef>
              <a:spcAft>
                <a:spcPts val="0"/>
              </a:spcAft>
              <a:buSzPct val="100000"/>
              <a:buChar char="•"/>
            </a:pPr>
            <a:r>
              <a:rPr lang="en-US" sz="2100"/>
              <a:t>Housing Inventory Count (HIC)</a:t>
            </a:r>
            <a:endParaRPr sz="2100"/>
          </a:p>
          <a:p>
            <a:pPr indent="-181925" lvl="2" marL="731520" rtl="0" algn="l">
              <a:lnSpc>
                <a:spcPct val="100000"/>
              </a:lnSpc>
              <a:spcBef>
                <a:spcPts val="900"/>
              </a:spcBef>
              <a:spcAft>
                <a:spcPts val="0"/>
              </a:spcAft>
              <a:buSzPct val="100000"/>
              <a:buChar char="•"/>
            </a:pPr>
            <a:r>
              <a:rPr lang="en-US" sz="2100"/>
              <a:t>Point-in-Time (PIT) Count</a:t>
            </a:r>
            <a:endParaRPr sz="2100"/>
          </a:p>
          <a:p>
            <a:pPr indent="-181925" lvl="2" marL="731520" rtl="0" algn="l">
              <a:lnSpc>
                <a:spcPct val="100000"/>
              </a:lnSpc>
              <a:spcBef>
                <a:spcPts val="900"/>
              </a:spcBef>
              <a:spcAft>
                <a:spcPts val="0"/>
              </a:spcAft>
              <a:buSzPct val="100000"/>
              <a:buChar char="•"/>
            </a:pPr>
            <a:r>
              <a:rPr lang="en-US" sz="2100"/>
              <a:t>System Performance Measures (SPMs)</a:t>
            </a:r>
            <a:endParaRPr sz="2100"/>
          </a:p>
          <a:p>
            <a:pPr indent="-181926" lvl="1" marL="457200" rtl="0" algn="l">
              <a:lnSpc>
                <a:spcPct val="100000"/>
              </a:lnSpc>
              <a:spcBef>
                <a:spcPts val="500"/>
              </a:spcBef>
              <a:spcAft>
                <a:spcPts val="0"/>
              </a:spcAft>
              <a:buSzPct val="100000"/>
              <a:buChar char="•"/>
            </a:pPr>
            <a:r>
              <a:rPr lang="en-US" sz="2100"/>
              <a:t>HDX 2.0 allows CoCs to submit data for:</a:t>
            </a:r>
            <a:endParaRPr sz="2100"/>
          </a:p>
          <a:p>
            <a:pPr indent="-179290" lvl="2" marL="731520" rtl="0" algn="l">
              <a:lnSpc>
                <a:spcPct val="115000"/>
              </a:lnSpc>
              <a:spcBef>
                <a:spcPts val="0"/>
              </a:spcBef>
              <a:spcAft>
                <a:spcPts val="0"/>
              </a:spcAft>
              <a:buClr>
                <a:srgbClr val="FEFEFE"/>
              </a:buClr>
              <a:buSzPct val="100000"/>
              <a:buFont typeface="Century Gothic"/>
              <a:buChar char="•"/>
            </a:pPr>
            <a:r>
              <a:rPr lang="en-US" sz="2050">
                <a:solidFill>
                  <a:srgbClr val="FEFEFE"/>
                </a:solidFill>
              </a:rPr>
              <a:t>Longitudinal Systems Analysis (LSA) Report</a:t>
            </a:r>
            <a:endParaRPr sz="2050">
              <a:solidFill>
                <a:srgbClr val="FEFEFE"/>
              </a:solidFill>
            </a:endParaRPr>
          </a:p>
          <a:p>
            <a:pPr indent="-181925" lvl="2" marL="731520" rtl="0" algn="l">
              <a:lnSpc>
                <a:spcPct val="100000"/>
              </a:lnSpc>
              <a:spcBef>
                <a:spcPts val="500"/>
              </a:spcBef>
              <a:spcAft>
                <a:spcPts val="0"/>
              </a:spcAft>
              <a:buSzPct val="100000"/>
              <a:buChar char="•"/>
            </a:pPr>
            <a:r>
              <a:rPr lang="en-US" sz="2100"/>
              <a:t>Stella -</a:t>
            </a:r>
            <a:r>
              <a:rPr lang="en-US" sz="1850">
                <a:solidFill>
                  <a:srgbClr val="FEFEFE"/>
                </a:solidFill>
              </a:rPr>
              <a:t> a strategy and analysis tool to help CoCs understand how their system is performing and model an optimized system that fully addresses homelessness in their area</a:t>
            </a:r>
            <a:endParaRPr sz="1850">
              <a:solidFill>
                <a:srgbClr val="FEFEFE"/>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131ab0bbcc1_0_2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Questions?</a:t>
            </a:r>
            <a:endParaRPr/>
          </a:p>
        </p:txBody>
      </p:sp>
      <p:sp>
        <p:nvSpPr>
          <p:cNvPr id="463" name="Google Shape;463;g131ab0bbcc1_0_21"/>
          <p:cNvSpPr txBox="1"/>
          <p:nvPr>
            <p:ph idx="1" type="body"/>
          </p:nvPr>
        </p:nvSpPr>
        <p:spPr>
          <a:xfrm>
            <a:off x="1066800" y="2103120"/>
            <a:ext cx="10058400" cy="3931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900"/>
              </a:spcBef>
              <a:spcAft>
                <a:spcPts val="0"/>
              </a:spcAft>
              <a:buSzPts val="1800"/>
              <a:buNone/>
            </a:pPr>
            <a:r>
              <a:t/>
            </a:r>
            <a:endParaRPr/>
          </a:p>
        </p:txBody>
      </p:sp>
      <p:pic>
        <p:nvPicPr>
          <p:cNvPr id="464" name="Google Shape;464;g131ab0bbcc1_0_21"/>
          <p:cNvPicPr preferRelativeResize="0"/>
          <p:nvPr/>
        </p:nvPicPr>
        <p:blipFill rotWithShape="1">
          <a:blip r:embed="rId3">
            <a:alphaModFix/>
          </a:blip>
          <a:srcRect b="0" l="0" r="0" t="0"/>
          <a:stretch/>
        </p:blipFill>
        <p:spPr>
          <a:xfrm>
            <a:off x="3772500" y="2350400"/>
            <a:ext cx="4930305" cy="34372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g131ab0bbcc1_0_27"/>
          <p:cNvPicPr preferRelativeResize="0"/>
          <p:nvPr/>
        </p:nvPicPr>
        <p:blipFill rotWithShape="1">
          <a:blip r:embed="rId3">
            <a:alphaModFix/>
          </a:blip>
          <a:srcRect b="0" l="0" r="0" t="0"/>
          <a:stretch/>
        </p:blipFill>
        <p:spPr>
          <a:xfrm>
            <a:off x="1762125" y="552450"/>
            <a:ext cx="8667750" cy="575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1"/>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chemeClr val="lt1"/>
              </a:buClr>
              <a:buSzPts val="7200"/>
              <a:buFont typeface="Century Gothic"/>
              <a:buNone/>
            </a:pPr>
            <a:r>
              <a:rPr lang="en-US"/>
              <a:t>GOVERNING BOARD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CoC Board- In General	</a:t>
            </a:r>
            <a:endParaRPr/>
          </a:p>
        </p:txBody>
      </p:sp>
      <p:sp>
        <p:nvSpPr>
          <p:cNvPr id="192" name="Google Shape;192;p42"/>
          <p:cNvSpPr txBox="1"/>
          <p:nvPr>
            <p:ph idx="1" type="body"/>
          </p:nvPr>
        </p:nvSpPr>
        <p:spPr>
          <a:xfrm>
            <a:off x="516775" y="1859500"/>
            <a:ext cx="7441500" cy="3933600"/>
          </a:xfrm>
          <a:prstGeom prst="rect">
            <a:avLst/>
          </a:prstGeom>
          <a:noFill/>
          <a:ln>
            <a:noFill/>
          </a:ln>
        </p:spPr>
        <p:txBody>
          <a:bodyPr anchorCtr="0" anchor="t" bIns="45700" lIns="91425" spcFirstLastPara="1" rIns="91425" wrap="square" tIns="45700">
            <a:normAutofit fontScale="77500" lnSpcReduction="20000"/>
          </a:bodyPr>
          <a:lstStyle/>
          <a:p>
            <a:pPr indent="-169545" lvl="0" marL="182880" rtl="0" algn="l">
              <a:lnSpc>
                <a:spcPct val="100000"/>
              </a:lnSpc>
              <a:spcBef>
                <a:spcPts val="0"/>
              </a:spcBef>
              <a:spcAft>
                <a:spcPts val="0"/>
              </a:spcAft>
              <a:buSzPct val="100000"/>
              <a:buChar char="•"/>
            </a:pPr>
            <a:r>
              <a:rPr lang="en-US" sz="2800"/>
              <a:t>Must be established by CoC to act on its behalf.</a:t>
            </a:r>
            <a:endParaRPr/>
          </a:p>
          <a:p>
            <a:pPr indent="-169545" lvl="0" marL="182880" rtl="0" algn="l">
              <a:lnSpc>
                <a:spcPct val="100000"/>
              </a:lnSpc>
              <a:spcBef>
                <a:spcPts val="900"/>
              </a:spcBef>
              <a:spcAft>
                <a:spcPts val="0"/>
              </a:spcAft>
              <a:buSzPct val="100000"/>
              <a:buChar char="•"/>
            </a:pPr>
            <a:r>
              <a:rPr lang="en-US" sz="2800"/>
              <a:t>What the CoC means by “on its behalf” must be specified in the CoC governance charter.</a:t>
            </a:r>
            <a:endParaRPr/>
          </a:p>
          <a:p>
            <a:pPr indent="-169545" lvl="1" marL="457200" rtl="0" algn="l">
              <a:lnSpc>
                <a:spcPct val="100000"/>
              </a:lnSpc>
              <a:spcBef>
                <a:spcPts val="500"/>
              </a:spcBef>
              <a:spcAft>
                <a:spcPts val="0"/>
              </a:spcAft>
              <a:buSzPct val="100000"/>
              <a:buChar char="•"/>
            </a:pPr>
            <a:r>
              <a:rPr lang="en-US" sz="2800"/>
              <a:t>The Board has no responsibilities except those designated and/or authorized in the governance charter</a:t>
            </a:r>
            <a:endParaRPr/>
          </a:p>
          <a:p>
            <a:pPr indent="-169545" lvl="0" marL="182880" rtl="0" algn="l">
              <a:lnSpc>
                <a:spcPct val="100000"/>
              </a:lnSpc>
              <a:spcBef>
                <a:spcPts val="900"/>
              </a:spcBef>
              <a:spcAft>
                <a:spcPts val="0"/>
              </a:spcAft>
              <a:buSzPct val="100000"/>
              <a:buChar char="•"/>
            </a:pPr>
            <a:r>
              <a:rPr lang="en-US" sz="2800"/>
              <a:t>The Board is a subset of the CoC. Part of the larger whole, which is meant to be representative for all. </a:t>
            </a:r>
            <a:endParaRPr/>
          </a:p>
          <a:p>
            <a:pPr indent="-169545" lvl="0" marL="182880" rtl="0" algn="l">
              <a:lnSpc>
                <a:spcPct val="100000"/>
              </a:lnSpc>
              <a:spcBef>
                <a:spcPts val="900"/>
              </a:spcBef>
              <a:spcAft>
                <a:spcPts val="0"/>
              </a:spcAft>
              <a:buSzPct val="100000"/>
              <a:buChar char="•"/>
            </a:pPr>
            <a:r>
              <a:rPr lang="en-US" sz="2800"/>
              <a:t>HUD does not prescribe how the responsibilities of the CoC are carried out</a:t>
            </a:r>
            <a:endParaRPr/>
          </a:p>
        </p:txBody>
      </p:sp>
      <p:pic>
        <p:nvPicPr>
          <p:cNvPr id="193" name="Google Shape;193;p42"/>
          <p:cNvPicPr preferRelativeResize="0"/>
          <p:nvPr/>
        </p:nvPicPr>
        <p:blipFill rotWithShape="1">
          <a:blip r:embed="rId3">
            <a:alphaModFix/>
          </a:blip>
          <a:srcRect b="0" l="0" r="0" t="0"/>
          <a:stretch/>
        </p:blipFill>
        <p:spPr>
          <a:xfrm>
            <a:off x="8353600" y="4689400"/>
            <a:ext cx="3265824" cy="1632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entury Gothic"/>
              <a:buNone/>
            </a:pPr>
            <a:r>
              <a:rPr lang="en-US"/>
              <a:t>CoC Board - Responsibilities</a:t>
            </a:r>
            <a:endParaRPr/>
          </a:p>
        </p:txBody>
      </p:sp>
      <p:sp>
        <p:nvSpPr>
          <p:cNvPr id="199" name="Google Shape;199;p4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lnSpcReduction="10000"/>
          </a:bodyPr>
          <a:lstStyle/>
          <a:p>
            <a:pPr indent="-68578" lvl="0" marL="182880" rtl="0" algn="l">
              <a:lnSpc>
                <a:spcPct val="100000"/>
              </a:lnSpc>
              <a:spcBef>
                <a:spcPts val="0"/>
              </a:spcBef>
              <a:spcAft>
                <a:spcPts val="0"/>
              </a:spcAft>
              <a:buSzPts val="1800"/>
              <a:buNone/>
            </a:pPr>
            <a:r>
              <a:rPr lang="en-US" sz="2400">
                <a:solidFill>
                  <a:srgbClr val="FEFEFE"/>
                </a:solidFill>
              </a:rPr>
              <a:t>The CoC Board is the main decision-making body for the CoC</a:t>
            </a:r>
            <a:endParaRPr sz="2400">
              <a:solidFill>
                <a:srgbClr val="FEFEFE"/>
              </a:solidFill>
            </a:endParaRPr>
          </a:p>
          <a:p>
            <a:pPr indent="-196215" lvl="0" marL="640080" rtl="0" algn="l">
              <a:lnSpc>
                <a:spcPct val="100000"/>
              </a:lnSpc>
              <a:spcBef>
                <a:spcPts val="0"/>
              </a:spcBef>
              <a:spcAft>
                <a:spcPts val="0"/>
              </a:spcAft>
              <a:buSzPts val="2800"/>
              <a:buChar char="•"/>
            </a:pPr>
            <a:r>
              <a:rPr lang="en-US" sz="2800"/>
              <a:t> </a:t>
            </a:r>
            <a:r>
              <a:rPr lang="en-US">
                <a:solidFill>
                  <a:srgbClr val="FEFEFE"/>
                </a:solidFill>
              </a:rPr>
              <a:t>Oversees all the work of the CoC</a:t>
            </a:r>
            <a:endParaRPr>
              <a:solidFill>
                <a:srgbClr val="FEFEFE"/>
              </a:solidFill>
            </a:endParaRPr>
          </a:p>
          <a:p>
            <a:pPr indent="-246380" lvl="1" marL="914400" rtl="0" algn="l">
              <a:lnSpc>
                <a:spcPct val="100000"/>
              </a:lnSpc>
              <a:spcBef>
                <a:spcPts val="0"/>
              </a:spcBef>
              <a:spcAft>
                <a:spcPts val="0"/>
              </a:spcAft>
              <a:buSzPts val="2800"/>
              <a:buChar char="•"/>
            </a:pPr>
            <a:r>
              <a:rPr lang="en-US">
                <a:solidFill>
                  <a:srgbClr val="FEFEFE"/>
                </a:solidFill>
              </a:rPr>
              <a:t>Governs, but much of the work happens through Committees/Workgroups</a:t>
            </a:r>
            <a:endParaRPr>
              <a:solidFill>
                <a:srgbClr val="FEFEFE"/>
              </a:solidFill>
            </a:endParaRPr>
          </a:p>
          <a:p>
            <a:pPr indent="-246380" lvl="0" marL="640080" rtl="0" algn="l">
              <a:lnSpc>
                <a:spcPct val="100000"/>
              </a:lnSpc>
              <a:spcBef>
                <a:spcPts val="0"/>
              </a:spcBef>
              <a:spcAft>
                <a:spcPts val="0"/>
              </a:spcAft>
              <a:buSzPts val="2800"/>
              <a:buChar char="•"/>
            </a:pPr>
            <a:r>
              <a:rPr lang="en-US">
                <a:solidFill>
                  <a:srgbClr val="FEFEFE"/>
                </a:solidFill>
              </a:rPr>
              <a:t>Approves written standards for CoC/ESG programs</a:t>
            </a:r>
            <a:endParaRPr>
              <a:solidFill>
                <a:srgbClr val="FEFEFE"/>
              </a:solidFill>
            </a:endParaRPr>
          </a:p>
          <a:p>
            <a:pPr indent="-246380" lvl="0" marL="640080" rtl="0" algn="l">
              <a:lnSpc>
                <a:spcPct val="100000"/>
              </a:lnSpc>
              <a:spcBef>
                <a:spcPts val="0"/>
              </a:spcBef>
              <a:spcAft>
                <a:spcPts val="0"/>
              </a:spcAft>
              <a:buSzPts val="2800"/>
              <a:buChar char="•"/>
            </a:pPr>
            <a:r>
              <a:rPr lang="en-US">
                <a:solidFill>
                  <a:srgbClr val="FEFEFE"/>
                </a:solidFill>
              </a:rPr>
              <a:t>Approves ranked list of CoC project applications</a:t>
            </a:r>
            <a:endParaRPr>
              <a:solidFill>
                <a:srgbClr val="FEFEFE"/>
              </a:solidFill>
            </a:endParaRPr>
          </a:p>
          <a:p>
            <a:pPr indent="-246380" lvl="0" marL="640080" rtl="0" algn="l">
              <a:lnSpc>
                <a:spcPct val="100000"/>
              </a:lnSpc>
              <a:spcBef>
                <a:spcPts val="0"/>
              </a:spcBef>
              <a:spcAft>
                <a:spcPts val="0"/>
              </a:spcAft>
              <a:buSzPts val="2800"/>
              <a:buChar char="•"/>
            </a:pPr>
            <a:r>
              <a:rPr lang="en-US">
                <a:solidFill>
                  <a:srgbClr val="FEFEFE"/>
                </a:solidFill>
              </a:rPr>
              <a:t>Approves CoC policy and procedures for coordinated entry</a:t>
            </a:r>
            <a:endParaRPr>
              <a:solidFill>
                <a:srgbClr val="FEFEFE"/>
              </a:solidFill>
            </a:endParaRPr>
          </a:p>
          <a:p>
            <a:pPr indent="-246380" lvl="0" marL="640080" rtl="0" algn="l">
              <a:lnSpc>
                <a:spcPct val="100000"/>
              </a:lnSpc>
              <a:spcBef>
                <a:spcPts val="0"/>
              </a:spcBef>
              <a:spcAft>
                <a:spcPts val="0"/>
              </a:spcAft>
              <a:buSzPts val="2800"/>
              <a:buChar char="•"/>
            </a:pPr>
            <a:r>
              <a:rPr lang="en-US">
                <a:solidFill>
                  <a:srgbClr val="FEFEFE"/>
                </a:solidFill>
              </a:rPr>
              <a:t>Establishes Committees and workgroups</a:t>
            </a:r>
            <a:endParaRPr>
              <a:solidFill>
                <a:srgbClr val="FEFEFE"/>
              </a:solidFill>
            </a:endParaRPr>
          </a:p>
          <a:p>
            <a:pPr indent="-246380" lvl="0" marL="640080" rtl="0" algn="l">
              <a:lnSpc>
                <a:spcPct val="100000"/>
              </a:lnSpc>
              <a:spcBef>
                <a:spcPts val="0"/>
              </a:spcBef>
              <a:spcAft>
                <a:spcPts val="0"/>
              </a:spcAft>
              <a:buSzPts val="2800"/>
              <a:buChar char="•"/>
            </a:pPr>
            <a:r>
              <a:rPr lang="en-US">
                <a:solidFill>
                  <a:srgbClr val="FEFEFE"/>
                </a:solidFill>
              </a:rPr>
              <a:t>Sets CoC goals and/or priorities</a:t>
            </a:r>
            <a:endParaRPr>
              <a:solidFill>
                <a:srgbClr val="FEFEFE"/>
              </a:solidFill>
            </a:endParaRPr>
          </a:p>
          <a:p>
            <a:pPr indent="-246380" lvl="1" marL="914400" rtl="0" algn="l">
              <a:lnSpc>
                <a:spcPct val="100000"/>
              </a:lnSpc>
              <a:spcBef>
                <a:spcPts val="0"/>
              </a:spcBef>
              <a:spcAft>
                <a:spcPts val="0"/>
              </a:spcAft>
              <a:buSzPts val="2800"/>
              <a:buChar char="•"/>
            </a:pPr>
            <a:r>
              <a:rPr lang="en-US">
                <a:solidFill>
                  <a:srgbClr val="FEFEFE"/>
                </a:solidFill>
              </a:rPr>
              <a:t>Committees will create the targets to achieve the goal</a:t>
            </a:r>
            <a:endParaRPr>
              <a:solidFill>
                <a:srgbClr val="FEFEFE"/>
              </a:solidFill>
            </a:endParaRPr>
          </a:p>
          <a:p>
            <a:pPr indent="-68578" lvl="0" marL="182880" rtl="0" algn="l">
              <a:lnSpc>
                <a:spcPct val="100000"/>
              </a:lnSpc>
              <a:spcBef>
                <a:spcPts val="0"/>
              </a:spcBef>
              <a:spcAft>
                <a:spcPts val="0"/>
              </a:spcAft>
              <a:buSzPts val="1800"/>
              <a:buNone/>
            </a:pPr>
            <a:r>
              <a:t/>
            </a:r>
            <a:endParaRPr sz="2400">
              <a:solidFill>
                <a:srgbClr val="FEFEF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EFEFE"/>
              </a:buClr>
              <a:buSzPct val="100000"/>
              <a:buFont typeface="Century Gothic"/>
              <a:buNone/>
            </a:pPr>
            <a:r>
              <a:rPr lang="en-US"/>
              <a:t>CoC Board - Selection of Members</a:t>
            </a:r>
            <a:endParaRPr/>
          </a:p>
        </p:txBody>
      </p:sp>
      <p:sp>
        <p:nvSpPr>
          <p:cNvPr id="205" name="Google Shape;205;p4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lnSpcReduction="20000"/>
          </a:bodyPr>
          <a:lstStyle/>
          <a:p>
            <a:pPr indent="-457200" lvl="2" marL="457200" rtl="0" algn="l">
              <a:lnSpc>
                <a:spcPct val="100000"/>
              </a:lnSpc>
              <a:spcBef>
                <a:spcPts val="0"/>
              </a:spcBef>
              <a:spcAft>
                <a:spcPts val="0"/>
              </a:spcAft>
              <a:buSzPts val="2595"/>
              <a:buChar char="•"/>
            </a:pPr>
            <a:r>
              <a:rPr lang="en-US" sz="2400"/>
              <a:t>Must be representative of relevant organizations and of projects serving homeless subpopulations </a:t>
            </a:r>
            <a:endParaRPr/>
          </a:p>
          <a:p>
            <a:pPr indent="-457200" lvl="2" marL="457200" rtl="0" algn="l">
              <a:lnSpc>
                <a:spcPct val="100000"/>
              </a:lnSpc>
              <a:spcBef>
                <a:spcPts val="500"/>
              </a:spcBef>
              <a:spcAft>
                <a:spcPts val="0"/>
              </a:spcAft>
              <a:buSzPts val="2595"/>
              <a:buChar char="•"/>
            </a:pPr>
            <a:r>
              <a:rPr lang="en-US" sz="2400"/>
              <a:t>Must include at least one individual who is currently or has previously experienced homelessness</a:t>
            </a:r>
            <a:endParaRPr/>
          </a:p>
          <a:p>
            <a:pPr indent="-457200" lvl="2" marL="457200" rtl="0" algn="l">
              <a:lnSpc>
                <a:spcPct val="100000"/>
              </a:lnSpc>
              <a:spcBef>
                <a:spcPts val="500"/>
              </a:spcBef>
              <a:spcAft>
                <a:spcPts val="0"/>
              </a:spcAft>
              <a:buSzPts val="2595"/>
              <a:buChar char="•"/>
            </a:pPr>
            <a:r>
              <a:rPr lang="en-US" sz="2400"/>
              <a:t>Members must be selected using a process defined in writing, including term limits</a:t>
            </a:r>
            <a:endParaRPr/>
          </a:p>
          <a:p>
            <a:pPr indent="-457200" lvl="2" marL="457200" rtl="0" algn="l">
              <a:lnSpc>
                <a:spcPct val="100000"/>
              </a:lnSpc>
              <a:spcBef>
                <a:spcPts val="500"/>
              </a:spcBef>
              <a:spcAft>
                <a:spcPts val="0"/>
              </a:spcAft>
              <a:buSzPts val="2595"/>
              <a:buChar char="•"/>
            </a:pPr>
            <a:r>
              <a:rPr lang="en-US" sz="2400"/>
              <a:t>Written process must be reviewed, updated and approved by the CoC at least once every 5 years</a:t>
            </a:r>
            <a:endParaRPr/>
          </a:p>
          <a:p>
            <a:pPr indent="-457200" lvl="2" marL="457200" rtl="0" algn="l">
              <a:lnSpc>
                <a:spcPct val="100000"/>
              </a:lnSpc>
              <a:spcBef>
                <a:spcPts val="500"/>
              </a:spcBef>
              <a:spcAft>
                <a:spcPts val="0"/>
              </a:spcAft>
              <a:buSzPts val="2595"/>
              <a:buFont typeface="Arial"/>
              <a:buChar char="•"/>
            </a:pPr>
            <a:r>
              <a:rPr lang="en-US" sz="2400"/>
              <a:t>Representation should be inclusive and consistent with community demographics and population of persons experiencing homelessness within the community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von">
  <a:themeElements>
    <a:clrScheme name="Savon">
      <a:dk1>
        <a:srgbClr val="000000"/>
      </a:dk1>
      <a:lt1>
        <a:srgbClr val="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avon">
  <a:themeElements>
    <a:clrScheme name="Savon">
      <a:dk1>
        <a:srgbClr val="000000"/>
      </a:dk1>
      <a:lt1>
        <a:srgbClr val="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2022-05-25T18:23:04Z</dcterms:created>
  <dc:creator>Dusty Olson</dc:creator>
</cp:coreProperties>
</file>