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736" r:id="rId5"/>
  </p:sldMasterIdLst>
  <p:notesMasterIdLst>
    <p:notesMasterId r:id="rId26"/>
  </p:notesMasterIdLst>
  <p:sldIdLst>
    <p:sldId id="308" r:id="rId6"/>
    <p:sldId id="307" r:id="rId7"/>
    <p:sldId id="2541" r:id="rId8"/>
    <p:sldId id="2585" r:id="rId9"/>
    <p:sldId id="2583" r:id="rId10"/>
    <p:sldId id="2597" r:id="rId11"/>
    <p:sldId id="2598" r:id="rId12"/>
    <p:sldId id="2588" r:id="rId13"/>
    <p:sldId id="2596" r:id="rId14"/>
    <p:sldId id="2587" r:id="rId15"/>
    <p:sldId id="2599" r:id="rId16"/>
    <p:sldId id="2600" r:id="rId17"/>
    <p:sldId id="2601" r:id="rId18"/>
    <p:sldId id="2602" r:id="rId19"/>
    <p:sldId id="2603" r:id="rId20"/>
    <p:sldId id="2604" r:id="rId21"/>
    <p:sldId id="2590" r:id="rId22"/>
    <p:sldId id="2594" r:id="rId23"/>
    <p:sldId id="2595" r:id="rId24"/>
    <p:sldId id="2592" r:id="rId2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Perlman" initials="MP" lastIdx="6" clrIdx="0">
    <p:extLst>
      <p:ext uri="{19B8F6BF-5375-455C-9EA6-DF929625EA0E}">
        <p15:presenceInfo xmlns:p15="http://schemas.microsoft.com/office/powerpoint/2012/main" userId="S::Mark.Perlman@wakegov.com::35e695f9-2d8e-4d1c-8c42-2575712de63a" providerId="AD"/>
      </p:ext>
    </p:extLst>
  </p:cmAuthor>
  <p:cmAuthor id="2" name="Chris Whitenhill" initials="CW" lastIdx="3" clrIdx="1">
    <p:extLst>
      <p:ext uri="{19B8F6BF-5375-455C-9EA6-DF929625EA0E}">
        <p15:presenceInfo xmlns:p15="http://schemas.microsoft.com/office/powerpoint/2012/main" userId="S::Chris.Whitenhill@wakegov.com::dc755a0f-b519-4103-a5fc-e7bddce977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6A2C"/>
    <a:srgbClr val="5381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4" autoAdjust="0"/>
    <p:restoredTop sz="94650"/>
  </p:normalViewPr>
  <p:slideViewPr>
    <p:cSldViewPr snapToGrid="0">
      <p:cViewPr varScale="1">
        <p:scale>
          <a:sx n="120" d="100"/>
          <a:sy n="120" d="100"/>
        </p:scale>
        <p:origin x="3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102D025-7D50-4B3E-A562-71F7719EF6E8}" type="datetimeFigureOut">
              <a:rPr lang="en-US" smtClean="0"/>
              <a:t>5/9/24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97236EB3-30BF-4A63-A021-B743D8C6A0D7}" type="slidenum">
              <a:rPr lang="en-US" smtClean="0"/>
              <a:t>‹#›</a:t>
            </a:fld>
            <a:endParaRPr lang="en-US" dirty="0"/>
          </a:p>
        </p:txBody>
      </p:sp>
    </p:spTree>
    <p:extLst>
      <p:ext uri="{BB962C8B-B14F-4D97-AF65-F5344CB8AC3E}">
        <p14:creationId xmlns:p14="http://schemas.microsoft.com/office/powerpoint/2010/main" val="3230368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r>
              <a:rPr lang="en-US" b="1" dirty="0"/>
              <a:t>House keeping: </a:t>
            </a:r>
            <a:r>
              <a:rPr lang="en-US" b="0" dirty="0"/>
              <a:t>Mute yourself, Recorded</a:t>
            </a:r>
          </a:p>
          <a:p>
            <a:endParaRPr lang="en-US" b="1" dirty="0"/>
          </a:p>
        </p:txBody>
      </p:sp>
      <p:sp>
        <p:nvSpPr>
          <p:cNvPr id="4" name="Slide Number Placeholder 3"/>
          <p:cNvSpPr>
            <a:spLocks noGrp="1"/>
          </p:cNvSpPr>
          <p:nvPr>
            <p:ph type="sldNum" sz="quarter" idx="5"/>
          </p:nvPr>
        </p:nvSpPr>
        <p:spPr/>
        <p:txBody>
          <a:bodyPr/>
          <a:lstStyle/>
          <a:p>
            <a:pPr defTabSz="942289">
              <a:defRPr/>
            </a:pPr>
            <a:fld id="{68C140F1-3632-4832-AD04-D966D47DBD8F}" type="slidenum">
              <a:rPr lang="en-US">
                <a:solidFill>
                  <a:prstClr val="black"/>
                </a:solidFill>
                <a:latin typeface="Calibri" panose="020F0502020204030204"/>
              </a:rPr>
              <a:pPr defTabSz="942289">
                <a:defRPr/>
              </a:pPr>
              <a:t>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68354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defTabSz="942289">
              <a:defRPr/>
            </a:pPr>
            <a:fld id="{68C140F1-3632-4832-AD04-D966D47DBD8F}" type="slidenum">
              <a:rPr lang="en-US">
                <a:solidFill>
                  <a:prstClr val="black"/>
                </a:solidFill>
                <a:latin typeface="Calibri" panose="020F0502020204030204"/>
              </a:rPr>
              <a:pPr defTabSz="942289">
                <a:defRPr/>
              </a:pPr>
              <a:t>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789429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2289">
              <a:defRPr/>
            </a:pPr>
            <a:fld id="{68C140F1-3632-4832-AD04-D966D47DBD8F}" type="slidenum">
              <a:rPr lang="en-US">
                <a:solidFill>
                  <a:prstClr val="black"/>
                </a:solidFill>
                <a:latin typeface="Calibri" panose="020F0502020204030204"/>
              </a:rPr>
              <a:pPr defTabSz="942289">
                <a:defRPr/>
              </a:pPr>
              <a:t>3</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653076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2289">
              <a:defRPr/>
            </a:pPr>
            <a:fld id="{68C140F1-3632-4832-AD04-D966D47DBD8F}" type="slidenum">
              <a:rPr lang="en-US">
                <a:solidFill>
                  <a:prstClr val="black"/>
                </a:solidFill>
                <a:latin typeface="Calibri" panose="020F0502020204030204"/>
              </a:rPr>
              <a:pPr defTabSz="942289">
                <a:defRPr/>
              </a:pPr>
              <a:t>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331203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2289">
              <a:defRPr/>
            </a:pPr>
            <a:fld id="{68C140F1-3632-4832-AD04-D966D47DBD8F}" type="slidenum">
              <a:rPr lang="en-US">
                <a:solidFill>
                  <a:prstClr val="black"/>
                </a:solidFill>
                <a:latin typeface="Calibri" panose="020F0502020204030204"/>
              </a:rPr>
              <a:pPr defTabSz="942289">
                <a:defRPr/>
              </a:pPr>
              <a:t>18</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60403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2289">
              <a:defRPr/>
            </a:pPr>
            <a:fld id="{68C140F1-3632-4832-AD04-D966D47DBD8F}" type="slidenum">
              <a:rPr lang="en-US">
                <a:solidFill>
                  <a:prstClr val="black"/>
                </a:solidFill>
                <a:latin typeface="Calibri" panose="020F0502020204030204"/>
              </a:rPr>
              <a:pPr defTabSz="942289">
                <a:defRPr/>
              </a:pPr>
              <a:t>19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320678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2986-38B6-4608-BAEE-9009448340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678B6-28A7-4E9A-995A-9E40E4F125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982403-5710-428C-8958-C922CCEBB7CE}"/>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A878D1E2-A97E-4307-A227-4FD5D32955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2427DA-BDCE-471E-A614-8557D6F67D51}"/>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6759E7C-DFD5-4720-80DE-D417C3EDD8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68661" y="136525"/>
            <a:ext cx="1254678" cy="1171460"/>
          </a:xfrm>
          <a:prstGeom prst="rect">
            <a:avLst/>
          </a:prstGeom>
        </p:spPr>
      </p:pic>
    </p:spTree>
    <p:extLst>
      <p:ext uri="{BB962C8B-B14F-4D97-AF65-F5344CB8AC3E}">
        <p14:creationId xmlns:p14="http://schemas.microsoft.com/office/powerpoint/2010/main" val="167752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BD13F8-5B68-4052-9E87-F62A3D258BD0}"/>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3" name="Footer Placeholder 2">
            <a:extLst>
              <a:ext uri="{FF2B5EF4-FFF2-40B4-BE49-F238E27FC236}">
                <a16:creationId xmlns:a16="http://schemas.microsoft.com/office/drawing/2014/main" id="{FDD141A5-7789-42F7-9F25-83223FC6F754}"/>
              </a:ext>
            </a:extLst>
          </p:cNvPr>
          <p:cNvSpPr>
            <a:spLocks noGrp="1"/>
          </p:cNvSpPr>
          <p:nvPr>
            <p:ph type="ftr" sz="quarter" idx="11"/>
          </p:nvPr>
        </p:nvSpPr>
        <p:spPr/>
        <p:txBody>
          <a:bodyPr/>
          <a:lstStyle/>
          <a:p>
            <a:r>
              <a:rPr lang="en-US" dirty="0"/>
              <a:t>Wake County Continuum of Care- NC 507</a:t>
            </a:r>
          </a:p>
        </p:txBody>
      </p:sp>
      <p:sp>
        <p:nvSpPr>
          <p:cNvPr id="4" name="Slide Number Placeholder 3">
            <a:extLst>
              <a:ext uri="{FF2B5EF4-FFF2-40B4-BE49-F238E27FC236}">
                <a16:creationId xmlns:a16="http://schemas.microsoft.com/office/drawing/2014/main" id="{14BACA29-8FA2-4B58-B592-59C53ADBFD65}"/>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5" name="Picture 4" descr="Logo, company name&#10;&#10;Description automatically generated">
            <a:extLst>
              <a:ext uri="{FF2B5EF4-FFF2-40B4-BE49-F238E27FC236}">
                <a16:creationId xmlns:a16="http://schemas.microsoft.com/office/drawing/2014/main" id="{22B519F5-FF97-4DDA-879F-AACEDB5B34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861" y="136525"/>
            <a:ext cx="1254678" cy="1171460"/>
          </a:xfrm>
          <a:prstGeom prst="rect">
            <a:avLst/>
          </a:prstGeom>
        </p:spPr>
      </p:pic>
    </p:spTree>
    <p:extLst>
      <p:ext uri="{BB962C8B-B14F-4D97-AF65-F5344CB8AC3E}">
        <p14:creationId xmlns:p14="http://schemas.microsoft.com/office/powerpoint/2010/main" val="611894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7C30-9536-4C11-8CFE-7AF5CC094A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411879-6078-4BF3-9FBF-8EA059B5F915}"/>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4" name="Footer Placeholder 3">
            <a:extLst>
              <a:ext uri="{FF2B5EF4-FFF2-40B4-BE49-F238E27FC236}">
                <a16:creationId xmlns:a16="http://schemas.microsoft.com/office/drawing/2014/main" id="{EC58A22E-B308-4F86-A233-58F42881F4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04B4702-7FAC-4F41-8202-9DAC3DDCD1CF}"/>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6" name="Picture 5" descr="Logo, company name&#10;&#10;Description automatically generated">
            <a:extLst>
              <a:ext uri="{FF2B5EF4-FFF2-40B4-BE49-F238E27FC236}">
                <a16:creationId xmlns:a16="http://schemas.microsoft.com/office/drawing/2014/main" id="{28805401-E110-44BA-A246-76CA7DE61EF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353800" y="136525"/>
            <a:ext cx="693726" cy="647714"/>
          </a:xfrm>
          <a:prstGeom prst="rect">
            <a:avLst/>
          </a:prstGeom>
        </p:spPr>
      </p:pic>
    </p:spTree>
    <p:extLst>
      <p:ext uri="{BB962C8B-B14F-4D97-AF65-F5344CB8AC3E}">
        <p14:creationId xmlns:p14="http://schemas.microsoft.com/office/powerpoint/2010/main" val="1375188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BD13F8-5B68-4052-9E87-F62A3D258BD0}"/>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3" name="Footer Placeholder 2">
            <a:extLst>
              <a:ext uri="{FF2B5EF4-FFF2-40B4-BE49-F238E27FC236}">
                <a16:creationId xmlns:a16="http://schemas.microsoft.com/office/drawing/2014/main" id="{FDD141A5-7789-42F7-9F25-83223FC6F754}"/>
              </a:ext>
            </a:extLst>
          </p:cNvPr>
          <p:cNvSpPr>
            <a:spLocks noGrp="1"/>
          </p:cNvSpPr>
          <p:nvPr>
            <p:ph type="ftr" sz="quarter" idx="11"/>
          </p:nvPr>
        </p:nvSpPr>
        <p:spPr/>
        <p:txBody>
          <a:bodyPr/>
          <a:lstStyle/>
          <a:p>
            <a:r>
              <a:rPr lang="en-US" dirty="0"/>
              <a:t>Wake County Continuum of Care- NC 507</a:t>
            </a:r>
          </a:p>
        </p:txBody>
      </p:sp>
      <p:sp>
        <p:nvSpPr>
          <p:cNvPr id="4" name="Slide Number Placeholder 3">
            <a:extLst>
              <a:ext uri="{FF2B5EF4-FFF2-40B4-BE49-F238E27FC236}">
                <a16:creationId xmlns:a16="http://schemas.microsoft.com/office/drawing/2014/main" id="{14BACA29-8FA2-4B58-B592-59C53ADBFD65}"/>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5" name="Picture 4" descr="Logo, company name&#10;&#10;Description automatically generated">
            <a:extLst>
              <a:ext uri="{FF2B5EF4-FFF2-40B4-BE49-F238E27FC236}">
                <a16:creationId xmlns:a16="http://schemas.microsoft.com/office/drawing/2014/main" id="{22B519F5-FF97-4DDA-879F-AACEDB5B341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10861" y="136525"/>
            <a:ext cx="1254678" cy="1171460"/>
          </a:xfrm>
          <a:prstGeom prst="rect">
            <a:avLst/>
          </a:prstGeom>
        </p:spPr>
      </p:pic>
    </p:spTree>
    <p:extLst>
      <p:ext uri="{BB962C8B-B14F-4D97-AF65-F5344CB8AC3E}">
        <p14:creationId xmlns:p14="http://schemas.microsoft.com/office/powerpoint/2010/main" val="4138945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C54D-A2C1-4521-A5CE-8DD54872C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2E82CB-8A8B-4D09-A349-2CA31B1096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BD5FB9-2F68-4298-A339-E420D9B0F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BCD67A-112F-4FA9-B0BA-D08936EC2693}"/>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6" name="Footer Placeholder 5">
            <a:extLst>
              <a:ext uri="{FF2B5EF4-FFF2-40B4-BE49-F238E27FC236}">
                <a16:creationId xmlns:a16="http://schemas.microsoft.com/office/drawing/2014/main" id="{A787BFA6-2022-4C28-ABC4-89C641835C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E41AA1-9174-4391-8139-54434984C61C}"/>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2651846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671CE-DFFE-4465-A95A-BC3F648CA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4A6367-6AE7-4E3B-81D0-8AE29F0312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1D0C821-0BC9-43BF-9EF9-B8C82B3BF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FFBBBB-8515-4038-8B8A-8C8666F811A5}"/>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6" name="Footer Placeholder 5">
            <a:extLst>
              <a:ext uri="{FF2B5EF4-FFF2-40B4-BE49-F238E27FC236}">
                <a16:creationId xmlns:a16="http://schemas.microsoft.com/office/drawing/2014/main" id="{73DB405C-E7CD-4FA0-9116-004F5EB4E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C6DABAD-BEEF-4E8A-85E9-0191A780A3D7}"/>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154729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B5274-1ADA-4312-9134-A49CF23CAC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B587F-1CE7-4BF7-9E54-E0AEBEBD6D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61133D-982A-412B-AE1E-AEE763C27ECC}"/>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2BB5B991-73AF-46BF-8584-730043C151E2}"/>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5DAC08E4-9B64-4898-8202-8C03BFECDFE1}"/>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2305132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201088-B5C0-41E6-8A6C-8AF01C1816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87FBE-32B5-448F-A0E5-4E4297159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31BD7-BA49-4971-9D00-2F9DF74B4DD1}"/>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B8C71641-EA6F-4F27-9E99-774EF992FF2E}"/>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4DB3F4CE-EDD4-4582-BDA9-9D5FADD2470E}"/>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270837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 Text Boxes with Label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9B4EAF2B-AD86-4E4A-9C7B-D588DA310563}" type="slidenum">
              <a:rPr lang="en-US" smtClean="0"/>
              <a:pPr/>
              <a:t>‹#›</a:t>
            </a:fld>
            <a:endParaRPr lang="en-US" dirty="0"/>
          </a:p>
        </p:txBody>
      </p:sp>
      <p:sp>
        <p:nvSpPr>
          <p:cNvPr id="4" name="Title 3"/>
          <p:cNvSpPr>
            <a:spLocks noGrp="1"/>
          </p:cNvSpPr>
          <p:nvPr>
            <p:ph type="title"/>
          </p:nvPr>
        </p:nvSpPr>
        <p:spPr>
          <a:xfrm>
            <a:off x="227689" y="198415"/>
            <a:ext cx="11258567" cy="797582"/>
          </a:xfrm>
          <a:prstGeom prst="rect">
            <a:avLst/>
          </a:prstGeom>
        </p:spPr>
        <p:txBody>
          <a:bodyPr/>
          <a:lstStyle/>
          <a:p>
            <a:r>
              <a:rPr lang="en-US"/>
              <a:t>Click to edit Master title style</a:t>
            </a:r>
          </a:p>
        </p:txBody>
      </p:sp>
      <p:sp>
        <p:nvSpPr>
          <p:cNvPr id="26" name="Content Placeholder 2"/>
          <p:cNvSpPr>
            <a:spLocks noGrp="1"/>
          </p:cNvSpPr>
          <p:nvPr>
            <p:ph idx="17" hasCustomPrompt="1"/>
          </p:nvPr>
        </p:nvSpPr>
        <p:spPr>
          <a:xfrm>
            <a:off x="496489" y="143732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30" name="Text Placeholder 4"/>
          <p:cNvSpPr>
            <a:spLocks noGrp="1"/>
          </p:cNvSpPr>
          <p:nvPr>
            <p:ph type="body" sz="quarter" idx="22" hasCustomPrompt="1"/>
          </p:nvPr>
        </p:nvSpPr>
        <p:spPr>
          <a:xfrm>
            <a:off x="496203" y="185204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49" name="Content Placeholder 2"/>
          <p:cNvSpPr>
            <a:spLocks noGrp="1"/>
          </p:cNvSpPr>
          <p:nvPr>
            <p:ph idx="27" hasCustomPrompt="1"/>
          </p:nvPr>
        </p:nvSpPr>
        <p:spPr>
          <a:xfrm>
            <a:off x="496489" y="385684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51" name="Text Placeholder 4"/>
          <p:cNvSpPr>
            <a:spLocks noGrp="1"/>
          </p:cNvSpPr>
          <p:nvPr>
            <p:ph type="body" sz="quarter" idx="28" hasCustomPrompt="1"/>
          </p:nvPr>
        </p:nvSpPr>
        <p:spPr>
          <a:xfrm>
            <a:off x="496203" y="427156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22" name="Content Placeholder 2">
            <a:extLst>
              <a:ext uri="{FF2B5EF4-FFF2-40B4-BE49-F238E27FC236}">
                <a16:creationId xmlns:a16="http://schemas.microsoft.com/office/drawing/2014/main" id="{E240018E-26E6-4DF7-AE85-CC1E67109B8B}"/>
              </a:ext>
            </a:extLst>
          </p:cNvPr>
          <p:cNvSpPr>
            <a:spLocks noGrp="1"/>
          </p:cNvSpPr>
          <p:nvPr>
            <p:ph idx="29" hasCustomPrompt="1"/>
          </p:nvPr>
        </p:nvSpPr>
        <p:spPr>
          <a:xfrm>
            <a:off x="4313832" y="143732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23" name="Text Placeholder 4">
            <a:extLst>
              <a:ext uri="{FF2B5EF4-FFF2-40B4-BE49-F238E27FC236}">
                <a16:creationId xmlns:a16="http://schemas.microsoft.com/office/drawing/2014/main" id="{83EDD0F0-3D1F-4BDD-9E2B-6BAF84A225AA}"/>
              </a:ext>
            </a:extLst>
          </p:cNvPr>
          <p:cNvSpPr>
            <a:spLocks noGrp="1"/>
          </p:cNvSpPr>
          <p:nvPr>
            <p:ph type="body" sz="quarter" idx="30" hasCustomPrompt="1"/>
          </p:nvPr>
        </p:nvSpPr>
        <p:spPr>
          <a:xfrm>
            <a:off x="4313546" y="185204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24" name="Content Placeholder 2">
            <a:extLst>
              <a:ext uri="{FF2B5EF4-FFF2-40B4-BE49-F238E27FC236}">
                <a16:creationId xmlns:a16="http://schemas.microsoft.com/office/drawing/2014/main" id="{FBE5A701-B754-448F-A1A6-C24C08A298A0}"/>
              </a:ext>
            </a:extLst>
          </p:cNvPr>
          <p:cNvSpPr>
            <a:spLocks noGrp="1"/>
          </p:cNvSpPr>
          <p:nvPr>
            <p:ph idx="31" hasCustomPrompt="1"/>
          </p:nvPr>
        </p:nvSpPr>
        <p:spPr>
          <a:xfrm>
            <a:off x="4313832" y="385684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25" name="Text Placeholder 4">
            <a:extLst>
              <a:ext uri="{FF2B5EF4-FFF2-40B4-BE49-F238E27FC236}">
                <a16:creationId xmlns:a16="http://schemas.microsoft.com/office/drawing/2014/main" id="{37CA650A-1125-4F39-8142-F1406B979F8C}"/>
              </a:ext>
            </a:extLst>
          </p:cNvPr>
          <p:cNvSpPr>
            <a:spLocks noGrp="1"/>
          </p:cNvSpPr>
          <p:nvPr>
            <p:ph type="body" sz="quarter" idx="32" hasCustomPrompt="1"/>
          </p:nvPr>
        </p:nvSpPr>
        <p:spPr>
          <a:xfrm>
            <a:off x="4313546" y="427156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27" name="Content Placeholder 2">
            <a:extLst>
              <a:ext uri="{FF2B5EF4-FFF2-40B4-BE49-F238E27FC236}">
                <a16:creationId xmlns:a16="http://schemas.microsoft.com/office/drawing/2014/main" id="{83B9DAB1-A96A-4488-9D43-654A8906C2B2}"/>
              </a:ext>
            </a:extLst>
          </p:cNvPr>
          <p:cNvSpPr>
            <a:spLocks noGrp="1"/>
          </p:cNvSpPr>
          <p:nvPr>
            <p:ph idx="33" hasCustomPrompt="1"/>
          </p:nvPr>
        </p:nvSpPr>
        <p:spPr>
          <a:xfrm>
            <a:off x="8156444" y="143732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29" name="Text Placeholder 4">
            <a:extLst>
              <a:ext uri="{FF2B5EF4-FFF2-40B4-BE49-F238E27FC236}">
                <a16:creationId xmlns:a16="http://schemas.microsoft.com/office/drawing/2014/main" id="{6B692147-C9F3-46F8-828B-96E6F17640F3}"/>
              </a:ext>
            </a:extLst>
          </p:cNvPr>
          <p:cNvSpPr>
            <a:spLocks noGrp="1"/>
          </p:cNvSpPr>
          <p:nvPr>
            <p:ph type="body" sz="quarter" idx="34" hasCustomPrompt="1"/>
          </p:nvPr>
        </p:nvSpPr>
        <p:spPr>
          <a:xfrm>
            <a:off x="8156158" y="185204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31" name="Content Placeholder 2">
            <a:extLst>
              <a:ext uri="{FF2B5EF4-FFF2-40B4-BE49-F238E27FC236}">
                <a16:creationId xmlns:a16="http://schemas.microsoft.com/office/drawing/2014/main" id="{089605C7-8CA2-46E3-B07B-B2CD3CBE3F6B}"/>
              </a:ext>
            </a:extLst>
          </p:cNvPr>
          <p:cNvSpPr>
            <a:spLocks noGrp="1"/>
          </p:cNvSpPr>
          <p:nvPr>
            <p:ph idx="35" hasCustomPrompt="1"/>
          </p:nvPr>
        </p:nvSpPr>
        <p:spPr>
          <a:xfrm>
            <a:off x="8156444" y="385684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33" name="Text Placeholder 4">
            <a:extLst>
              <a:ext uri="{FF2B5EF4-FFF2-40B4-BE49-F238E27FC236}">
                <a16:creationId xmlns:a16="http://schemas.microsoft.com/office/drawing/2014/main" id="{4B9EC1E1-8D2C-4DDF-9AA3-1BA3655896BF}"/>
              </a:ext>
            </a:extLst>
          </p:cNvPr>
          <p:cNvSpPr>
            <a:spLocks noGrp="1"/>
          </p:cNvSpPr>
          <p:nvPr>
            <p:ph type="body" sz="quarter" idx="36" hasCustomPrompt="1"/>
          </p:nvPr>
        </p:nvSpPr>
        <p:spPr>
          <a:xfrm>
            <a:off x="8156158" y="427156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Tree>
    <p:extLst>
      <p:ext uri="{BB962C8B-B14F-4D97-AF65-F5344CB8AC3E}">
        <p14:creationId xmlns:p14="http://schemas.microsoft.com/office/powerpoint/2010/main" val="3316857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2" name="Rectangle 1"/>
          <p:cNvSpPr/>
          <p:nvPr userDrawn="1"/>
        </p:nvSpPr>
        <p:spPr>
          <a:xfrm>
            <a:off x="-56644" y="-64736"/>
            <a:ext cx="12248644" cy="6983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10"/>
          </p:nvPr>
        </p:nvSpPr>
        <p:spPr/>
        <p:txBody>
          <a:bodyPr/>
          <a:lstStyle/>
          <a:p>
            <a:fld id="{9B4EAF2B-AD86-4E4A-9C7B-D588DA310563}" type="slidenum">
              <a:rPr lang="en-US" smtClean="0"/>
              <a:pPr/>
              <a:t>‹#›</a:t>
            </a:fld>
            <a:endParaRPr lang="en-US" dirty="0"/>
          </a:p>
        </p:txBody>
      </p:sp>
    </p:spTree>
    <p:extLst>
      <p:ext uri="{BB962C8B-B14F-4D97-AF65-F5344CB8AC3E}">
        <p14:creationId xmlns:p14="http://schemas.microsoft.com/office/powerpoint/2010/main" val="2013152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E77720"/>
                </a:solidFill>
                <a:latin typeface="Arial"/>
                <a:cs typeface="Arial"/>
              </a:defRPr>
            </a:lvl1pPr>
          </a:lstStyle>
          <a:p>
            <a:r>
              <a:rPr lang="en-US"/>
              <a:t>Click to edit Master title style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en-US"/>
              <a:t>Click to edit Master text styles</a:t>
            </a:r>
          </a:p>
        </p:txBody>
      </p:sp>
      <p:sp>
        <p:nvSpPr>
          <p:cNvPr id="4" name="Holder 4"/>
          <p:cNvSpPr>
            <a:spLocks noGrp="1"/>
          </p:cNvSpPr>
          <p:nvPr>
            <p:ph sz="half" idx="3"/>
          </p:nvPr>
        </p:nvSpPr>
        <p:spPr>
          <a:xfrm>
            <a:off x="7588757" y="1247902"/>
            <a:ext cx="4167504" cy="3975100"/>
          </a:xfrm>
          <a:prstGeom prst="rect">
            <a:avLst/>
          </a:prstGeom>
        </p:spPr>
        <p:txBody>
          <a:bodyPr wrap="square" lIns="0" tIns="0" rIns="0" bIns="0">
            <a:spAutoFit/>
          </a:bodyPr>
          <a:lstStyle>
            <a:lvl1pPr>
              <a:defRPr sz="1800" b="1" i="0">
                <a:solidFill>
                  <a:schemeClr val="tx1"/>
                </a:solidFill>
                <a:latin typeface="Calibri"/>
                <a:cs typeface="Calibri"/>
              </a:defRPr>
            </a:lvl1pPr>
          </a:lstStyle>
          <a:p>
            <a:pPr lvl="0"/>
            <a:r>
              <a:rPr lang="en-US"/>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7" name="Holder 7"/>
          <p:cNvSpPr>
            <a:spLocks noGrp="1"/>
          </p:cNvSpPr>
          <p:nvPr>
            <p:ph type="sldNum" sz="quarter" idx="7"/>
          </p:nvPr>
        </p:nvSpPr>
        <p:spPr/>
        <p:txBody>
          <a:bodyPr lIns="0" tIns="0" rIns="0" bIns="0"/>
          <a:lstStyle>
            <a:lvl1pPr>
              <a:defRPr sz="800" b="0" i="0">
                <a:solidFill>
                  <a:srgbClr val="7E7E7E"/>
                </a:solidFill>
                <a:latin typeface="Arial"/>
                <a:cs typeface="Arial"/>
              </a:defRPr>
            </a:lvl1pPr>
          </a:lstStyle>
          <a:p>
            <a:pPr marL="38100">
              <a:lnSpc>
                <a:spcPct val="100000"/>
              </a:lnSpc>
              <a:spcBef>
                <a:spcPts val="50"/>
              </a:spcBef>
            </a:pPr>
            <a:fld id="{81D60167-4931-47E6-BA6A-407CBD079E47}" type="slidenum">
              <a:rPr spc="-25"/>
              <a:t>‹#›</a:t>
            </a:fld>
            <a:endParaRPr spc="-25" dirty="0"/>
          </a:p>
        </p:txBody>
      </p:sp>
    </p:spTree>
    <p:extLst>
      <p:ext uri="{BB962C8B-B14F-4D97-AF65-F5344CB8AC3E}">
        <p14:creationId xmlns:p14="http://schemas.microsoft.com/office/powerpoint/2010/main" val="266562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9E64-D81B-498C-BE81-5AC0A30B3E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A010A9-5BBB-4210-BF1A-1ACB4F1E79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0F13F-53F4-4A7A-A11E-3628CC9032F5}"/>
              </a:ext>
            </a:extLst>
          </p:cNvPr>
          <p:cNvSpPr>
            <a:spLocks noGrp="1"/>
          </p:cNvSpPr>
          <p:nvPr>
            <p:ph type="dt" sz="half" idx="10"/>
          </p:nvPr>
        </p:nvSpPr>
        <p:spPr/>
        <p:txBody>
          <a:bodyPr/>
          <a:lstStyle/>
          <a:p>
            <a:fld id="{930231D7-D2FC-4D0A-BD8F-9D926D315B2B}" type="datetimeFigureOut">
              <a:rPr lang="en-US" smtClean="0"/>
              <a:pPr/>
              <a:t>5/9/24</a:t>
            </a:fld>
            <a:endParaRPr lang="en-US" dirty="0"/>
          </a:p>
        </p:txBody>
      </p:sp>
      <p:sp>
        <p:nvSpPr>
          <p:cNvPr id="5" name="Footer Placeholder 4">
            <a:extLst>
              <a:ext uri="{FF2B5EF4-FFF2-40B4-BE49-F238E27FC236}">
                <a16:creationId xmlns:a16="http://schemas.microsoft.com/office/drawing/2014/main" id="{16404CC7-C112-4454-8197-33A7B0C700C8}"/>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00F42857-845B-4CDE-96BC-E731EA8FA43A}"/>
              </a:ext>
            </a:extLst>
          </p:cNvPr>
          <p:cNvSpPr>
            <a:spLocks noGrp="1"/>
          </p:cNvSpPr>
          <p:nvPr>
            <p:ph type="sldNum" sz="quarter" idx="12"/>
          </p:nvPr>
        </p:nvSpPr>
        <p:spPr/>
        <p:txBody>
          <a:bodyPr/>
          <a:lstStyle/>
          <a:p>
            <a:fld id="{5939DA55-F84F-45BC-BB6F-EBFF04CAF300}" type="slidenum">
              <a:rPr lang="en-US" smtClean="0"/>
              <a:pPr/>
              <a:t>‹#›</a:t>
            </a:fld>
            <a:endParaRPr lang="en-US" dirty="0"/>
          </a:p>
        </p:txBody>
      </p:sp>
      <p:pic>
        <p:nvPicPr>
          <p:cNvPr id="7" name="Picture 6" descr="Logo, company name&#10;&#10;Description automatically generated">
            <a:extLst>
              <a:ext uri="{FF2B5EF4-FFF2-40B4-BE49-F238E27FC236}">
                <a16:creationId xmlns:a16="http://schemas.microsoft.com/office/drawing/2014/main" id="{85CBFDCA-C38A-4A0A-A02A-23DBC7C202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66106" y="95307"/>
            <a:ext cx="1002752" cy="936243"/>
          </a:xfrm>
          <a:prstGeom prst="rect">
            <a:avLst/>
          </a:prstGeom>
        </p:spPr>
      </p:pic>
    </p:spTree>
    <p:extLst>
      <p:ext uri="{BB962C8B-B14F-4D97-AF65-F5344CB8AC3E}">
        <p14:creationId xmlns:p14="http://schemas.microsoft.com/office/powerpoint/2010/main" val="186490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2986-38B6-4608-BAEE-9009448340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678B6-28A7-4E9A-995A-9E40E4F125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982403-5710-428C-8958-C922CCEBB7CE}"/>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A878D1E2-A97E-4307-A227-4FD5D32955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2427DA-BDCE-471E-A614-8557D6F67D51}"/>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6759E7C-DFD5-4720-80DE-D417C3EDD8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68661" y="136525"/>
            <a:ext cx="1254678" cy="1171460"/>
          </a:xfrm>
          <a:prstGeom prst="rect">
            <a:avLst/>
          </a:prstGeom>
        </p:spPr>
      </p:pic>
    </p:spTree>
    <p:extLst>
      <p:ext uri="{BB962C8B-B14F-4D97-AF65-F5344CB8AC3E}">
        <p14:creationId xmlns:p14="http://schemas.microsoft.com/office/powerpoint/2010/main" val="1912177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9E64-D81B-498C-BE81-5AC0A30B3E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A010A9-5BBB-4210-BF1A-1ACB4F1E79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0F13F-53F4-4A7A-A11E-3628CC9032F5}"/>
              </a:ext>
            </a:extLst>
          </p:cNvPr>
          <p:cNvSpPr>
            <a:spLocks noGrp="1"/>
          </p:cNvSpPr>
          <p:nvPr>
            <p:ph type="dt" sz="half" idx="10"/>
          </p:nvPr>
        </p:nvSpPr>
        <p:spPr/>
        <p:txBody>
          <a:bodyPr/>
          <a:lstStyle/>
          <a:p>
            <a:fld id="{930231D7-D2FC-4D0A-BD8F-9D926D315B2B}" type="datetimeFigureOut">
              <a:rPr lang="en-US" smtClean="0"/>
              <a:pPr/>
              <a:t>5/9/24</a:t>
            </a:fld>
            <a:endParaRPr lang="en-US" dirty="0"/>
          </a:p>
        </p:txBody>
      </p:sp>
      <p:sp>
        <p:nvSpPr>
          <p:cNvPr id="5" name="Footer Placeholder 4">
            <a:extLst>
              <a:ext uri="{FF2B5EF4-FFF2-40B4-BE49-F238E27FC236}">
                <a16:creationId xmlns:a16="http://schemas.microsoft.com/office/drawing/2014/main" id="{16404CC7-C112-4454-8197-33A7B0C700C8}"/>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00F42857-845B-4CDE-96BC-E731EA8FA43A}"/>
              </a:ext>
            </a:extLst>
          </p:cNvPr>
          <p:cNvSpPr>
            <a:spLocks noGrp="1"/>
          </p:cNvSpPr>
          <p:nvPr>
            <p:ph type="sldNum" sz="quarter" idx="12"/>
          </p:nvPr>
        </p:nvSpPr>
        <p:spPr/>
        <p:txBody>
          <a:bodyPr/>
          <a:lstStyle/>
          <a:p>
            <a:fld id="{5939DA55-F84F-45BC-BB6F-EBFF04CAF300}" type="slidenum">
              <a:rPr lang="en-US" smtClean="0"/>
              <a:pPr/>
              <a:t>‹#›</a:t>
            </a:fld>
            <a:endParaRPr lang="en-US" dirty="0"/>
          </a:p>
        </p:txBody>
      </p:sp>
      <p:pic>
        <p:nvPicPr>
          <p:cNvPr id="7" name="Picture 6" descr="Logo, company name&#10;&#10;Description automatically generated">
            <a:extLst>
              <a:ext uri="{FF2B5EF4-FFF2-40B4-BE49-F238E27FC236}">
                <a16:creationId xmlns:a16="http://schemas.microsoft.com/office/drawing/2014/main" id="{85CBFDCA-C38A-4A0A-A02A-23DBC7C202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66106" y="95307"/>
            <a:ext cx="1002752" cy="936243"/>
          </a:xfrm>
          <a:prstGeom prst="rect">
            <a:avLst/>
          </a:prstGeom>
        </p:spPr>
      </p:pic>
    </p:spTree>
    <p:extLst>
      <p:ext uri="{BB962C8B-B14F-4D97-AF65-F5344CB8AC3E}">
        <p14:creationId xmlns:p14="http://schemas.microsoft.com/office/powerpoint/2010/main" val="3690771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9D5C-90F8-48D1-B95C-A9B8AB033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7F7D19-3A3A-4CBA-A357-44F4217F71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C46288-3133-4EED-B03A-B568E3FCA493}"/>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0A429573-20D5-48B0-B119-DD6A274391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0374DA-5E09-4CA7-BD29-202F80955C63}"/>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F4198AF-C16A-4804-A54F-766D841DA6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68661" y="182620"/>
            <a:ext cx="1254678" cy="1171460"/>
          </a:xfrm>
          <a:prstGeom prst="rect">
            <a:avLst/>
          </a:prstGeom>
        </p:spPr>
      </p:pic>
    </p:spTree>
    <p:extLst>
      <p:ext uri="{BB962C8B-B14F-4D97-AF65-F5344CB8AC3E}">
        <p14:creationId xmlns:p14="http://schemas.microsoft.com/office/powerpoint/2010/main" val="32645628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2986-38B6-4608-BAEE-9009448340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678B6-28A7-4E9A-995A-9E40E4F125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982403-5710-428C-8958-C922CCEBB7CE}"/>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A878D1E2-A97E-4307-A227-4FD5D32955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2427DA-BDCE-471E-A614-8557D6F67D51}"/>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6759E7C-DFD5-4720-80DE-D417C3EDD8F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68661" y="136525"/>
            <a:ext cx="1254678" cy="1171460"/>
          </a:xfrm>
          <a:prstGeom prst="rect">
            <a:avLst/>
          </a:prstGeom>
        </p:spPr>
      </p:pic>
    </p:spTree>
    <p:extLst>
      <p:ext uri="{BB962C8B-B14F-4D97-AF65-F5344CB8AC3E}">
        <p14:creationId xmlns:p14="http://schemas.microsoft.com/office/powerpoint/2010/main" val="2454760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9E64-D81B-498C-BE81-5AC0A30B3E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A010A9-5BBB-4210-BF1A-1ACB4F1E79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0F13F-53F4-4A7A-A11E-3628CC9032F5}"/>
              </a:ext>
            </a:extLst>
          </p:cNvPr>
          <p:cNvSpPr>
            <a:spLocks noGrp="1"/>
          </p:cNvSpPr>
          <p:nvPr>
            <p:ph type="dt" sz="half" idx="10"/>
          </p:nvPr>
        </p:nvSpPr>
        <p:spPr/>
        <p:txBody>
          <a:bodyPr/>
          <a:lstStyle/>
          <a:p>
            <a:fld id="{930231D7-D2FC-4D0A-BD8F-9D926D315B2B}" type="datetimeFigureOut">
              <a:rPr lang="en-US" smtClean="0"/>
              <a:pPr/>
              <a:t>5/9/24</a:t>
            </a:fld>
            <a:endParaRPr lang="en-US" dirty="0"/>
          </a:p>
        </p:txBody>
      </p:sp>
      <p:sp>
        <p:nvSpPr>
          <p:cNvPr id="5" name="Footer Placeholder 4">
            <a:extLst>
              <a:ext uri="{FF2B5EF4-FFF2-40B4-BE49-F238E27FC236}">
                <a16:creationId xmlns:a16="http://schemas.microsoft.com/office/drawing/2014/main" id="{16404CC7-C112-4454-8197-33A7B0C700C8}"/>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00F42857-845B-4CDE-96BC-E731EA8FA43A}"/>
              </a:ext>
            </a:extLst>
          </p:cNvPr>
          <p:cNvSpPr>
            <a:spLocks noGrp="1"/>
          </p:cNvSpPr>
          <p:nvPr>
            <p:ph type="sldNum" sz="quarter" idx="12"/>
          </p:nvPr>
        </p:nvSpPr>
        <p:spPr/>
        <p:txBody>
          <a:bodyPr/>
          <a:lstStyle/>
          <a:p>
            <a:fld id="{5939DA55-F84F-45BC-BB6F-EBFF04CAF300}" type="slidenum">
              <a:rPr lang="en-US" smtClean="0"/>
              <a:pPr/>
              <a:t>‹#›</a:t>
            </a:fld>
            <a:endParaRPr lang="en-US" dirty="0"/>
          </a:p>
        </p:txBody>
      </p:sp>
      <p:pic>
        <p:nvPicPr>
          <p:cNvPr id="7" name="Picture 6" descr="Logo, company name&#10;&#10;Description automatically generated">
            <a:extLst>
              <a:ext uri="{FF2B5EF4-FFF2-40B4-BE49-F238E27FC236}">
                <a16:creationId xmlns:a16="http://schemas.microsoft.com/office/drawing/2014/main" id="{85CBFDCA-C38A-4A0A-A02A-23DBC7C202D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66106" y="95307"/>
            <a:ext cx="1002752" cy="936243"/>
          </a:xfrm>
          <a:prstGeom prst="rect">
            <a:avLst/>
          </a:prstGeom>
        </p:spPr>
      </p:pic>
    </p:spTree>
    <p:extLst>
      <p:ext uri="{BB962C8B-B14F-4D97-AF65-F5344CB8AC3E}">
        <p14:creationId xmlns:p14="http://schemas.microsoft.com/office/powerpoint/2010/main" val="4581910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9D5C-90F8-48D1-B95C-A9B8AB033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7F7D19-3A3A-4CBA-A357-44F4217F71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C46288-3133-4EED-B03A-B568E3FCA493}"/>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0A429573-20D5-48B0-B119-DD6A274391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0374DA-5E09-4CA7-BD29-202F80955C63}"/>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F4198AF-C16A-4804-A54F-766D841DA6E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68661" y="182620"/>
            <a:ext cx="1254678" cy="1171460"/>
          </a:xfrm>
          <a:prstGeom prst="rect">
            <a:avLst/>
          </a:prstGeom>
        </p:spPr>
      </p:pic>
    </p:spTree>
    <p:extLst>
      <p:ext uri="{BB962C8B-B14F-4D97-AF65-F5344CB8AC3E}">
        <p14:creationId xmlns:p14="http://schemas.microsoft.com/office/powerpoint/2010/main" val="7140650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172AE-65E7-4701-9DC6-C33D222ED6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01AB2F-BEB9-426A-9864-909CDCF47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60A94D-09E3-41A8-97A5-9115E84588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E63145-6CD0-4E69-A615-79BE5265F17E}"/>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6" name="Footer Placeholder 5">
            <a:extLst>
              <a:ext uri="{FF2B5EF4-FFF2-40B4-BE49-F238E27FC236}">
                <a16:creationId xmlns:a16="http://schemas.microsoft.com/office/drawing/2014/main" id="{A843CBAF-1D93-43F1-962D-DABA11BF62A5}"/>
              </a:ext>
            </a:extLst>
          </p:cNvPr>
          <p:cNvSpPr>
            <a:spLocks noGrp="1"/>
          </p:cNvSpPr>
          <p:nvPr>
            <p:ph type="ftr" sz="quarter" idx="11"/>
          </p:nvPr>
        </p:nvSpPr>
        <p:spPr/>
        <p:txBody>
          <a:bodyPr/>
          <a:lstStyle/>
          <a:p>
            <a:r>
              <a:rPr lang="en-US" dirty="0"/>
              <a:t>Wake County Continuum of Care- NC 507</a:t>
            </a:r>
          </a:p>
        </p:txBody>
      </p:sp>
      <p:sp>
        <p:nvSpPr>
          <p:cNvPr id="7" name="Slide Number Placeholder 6">
            <a:extLst>
              <a:ext uri="{FF2B5EF4-FFF2-40B4-BE49-F238E27FC236}">
                <a16:creationId xmlns:a16="http://schemas.microsoft.com/office/drawing/2014/main" id="{69F22F31-4001-4CCA-A98E-C498AFFD4011}"/>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3330365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E1E04-40EE-46AF-817E-80C26F4EA8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D9C71F-288B-424E-95C7-5B93986446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E50EA1-C52E-42C2-B337-980EC0448E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6D46E-5BEC-4402-A090-5049F6BCFB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86748-6B1D-4745-A3B0-8B4A2C7349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5378DF-52EB-4E56-893C-0CE75B2B58CD}"/>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8" name="Footer Placeholder 7">
            <a:extLst>
              <a:ext uri="{FF2B5EF4-FFF2-40B4-BE49-F238E27FC236}">
                <a16:creationId xmlns:a16="http://schemas.microsoft.com/office/drawing/2014/main" id="{E1980327-A49F-49A3-BBCC-3210C374DA7C}"/>
              </a:ext>
            </a:extLst>
          </p:cNvPr>
          <p:cNvSpPr>
            <a:spLocks noGrp="1"/>
          </p:cNvSpPr>
          <p:nvPr>
            <p:ph type="ftr" sz="quarter" idx="11"/>
          </p:nvPr>
        </p:nvSpPr>
        <p:spPr/>
        <p:txBody>
          <a:bodyPr/>
          <a:lstStyle/>
          <a:p>
            <a:r>
              <a:rPr lang="en-US" dirty="0"/>
              <a:t>Wake County Continuum of Care-NC 507</a:t>
            </a:r>
          </a:p>
        </p:txBody>
      </p:sp>
      <p:sp>
        <p:nvSpPr>
          <p:cNvPr id="9" name="Slide Number Placeholder 8">
            <a:extLst>
              <a:ext uri="{FF2B5EF4-FFF2-40B4-BE49-F238E27FC236}">
                <a16:creationId xmlns:a16="http://schemas.microsoft.com/office/drawing/2014/main" id="{12CD4C2C-A8B1-4288-9B2D-F745452271C0}"/>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32313118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7C30-9536-4C11-8CFE-7AF5CC094A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411879-6078-4BF3-9FBF-8EA059B5F915}"/>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4" name="Footer Placeholder 3">
            <a:extLst>
              <a:ext uri="{FF2B5EF4-FFF2-40B4-BE49-F238E27FC236}">
                <a16:creationId xmlns:a16="http://schemas.microsoft.com/office/drawing/2014/main" id="{EC58A22E-B308-4F86-A233-58F42881F4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04B4702-7FAC-4F41-8202-9DAC3DDCD1CF}"/>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6" name="Picture 5" descr="Logo, company name&#10;&#10;Description automatically generated">
            <a:extLst>
              <a:ext uri="{FF2B5EF4-FFF2-40B4-BE49-F238E27FC236}">
                <a16:creationId xmlns:a16="http://schemas.microsoft.com/office/drawing/2014/main" id="{28805401-E110-44BA-A246-76CA7DE61E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136525"/>
            <a:ext cx="693726" cy="647714"/>
          </a:xfrm>
          <a:prstGeom prst="rect">
            <a:avLst/>
          </a:prstGeom>
        </p:spPr>
      </p:pic>
    </p:spTree>
    <p:extLst>
      <p:ext uri="{BB962C8B-B14F-4D97-AF65-F5344CB8AC3E}">
        <p14:creationId xmlns:p14="http://schemas.microsoft.com/office/powerpoint/2010/main" val="2363004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BD13F8-5B68-4052-9E87-F62A3D258BD0}"/>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3" name="Footer Placeholder 2">
            <a:extLst>
              <a:ext uri="{FF2B5EF4-FFF2-40B4-BE49-F238E27FC236}">
                <a16:creationId xmlns:a16="http://schemas.microsoft.com/office/drawing/2014/main" id="{FDD141A5-7789-42F7-9F25-83223FC6F754}"/>
              </a:ext>
            </a:extLst>
          </p:cNvPr>
          <p:cNvSpPr>
            <a:spLocks noGrp="1"/>
          </p:cNvSpPr>
          <p:nvPr>
            <p:ph type="ftr" sz="quarter" idx="11"/>
          </p:nvPr>
        </p:nvSpPr>
        <p:spPr/>
        <p:txBody>
          <a:bodyPr/>
          <a:lstStyle/>
          <a:p>
            <a:r>
              <a:rPr lang="en-US" dirty="0"/>
              <a:t>Wake County Continuum of Care- NC 507</a:t>
            </a:r>
          </a:p>
        </p:txBody>
      </p:sp>
      <p:sp>
        <p:nvSpPr>
          <p:cNvPr id="4" name="Slide Number Placeholder 3">
            <a:extLst>
              <a:ext uri="{FF2B5EF4-FFF2-40B4-BE49-F238E27FC236}">
                <a16:creationId xmlns:a16="http://schemas.microsoft.com/office/drawing/2014/main" id="{14BACA29-8FA2-4B58-B592-59C53ADBFD65}"/>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5" name="Picture 4" descr="Logo, company name&#10;&#10;Description automatically generated">
            <a:extLst>
              <a:ext uri="{FF2B5EF4-FFF2-40B4-BE49-F238E27FC236}">
                <a16:creationId xmlns:a16="http://schemas.microsoft.com/office/drawing/2014/main" id="{22B519F5-FF97-4DDA-879F-AACEDB5B34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861" y="136525"/>
            <a:ext cx="1254678" cy="1171460"/>
          </a:xfrm>
          <a:prstGeom prst="rect">
            <a:avLst/>
          </a:prstGeom>
        </p:spPr>
      </p:pic>
    </p:spTree>
    <p:extLst>
      <p:ext uri="{BB962C8B-B14F-4D97-AF65-F5344CB8AC3E}">
        <p14:creationId xmlns:p14="http://schemas.microsoft.com/office/powerpoint/2010/main" val="88429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9D5C-90F8-48D1-B95C-A9B8AB033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7F7D19-3A3A-4CBA-A357-44F4217F71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C46288-3133-4EED-B03A-B568E3FCA493}"/>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0A429573-20D5-48B0-B119-DD6A274391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0374DA-5E09-4CA7-BD29-202F80955C63}"/>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F4198AF-C16A-4804-A54F-766D841DA6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68661" y="182620"/>
            <a:ext cx="1254678" cy="1171460"/>
          </a:xfrm>
          <a:prstGeom prst="rect">
            <a:avLst/>
          </a:prstGeom>
        </p:spPr>
      </p:pic>
    </p:spTree>
    <p:extLst>
      <p:ext uri="{BB962C8B-B14F-4D97-AF65-F5344CB8AC3E}">
        <p14:creationId xmlns:p14="http://schemas.microsoft.com/office/powerpoint/2010/main" val="11295677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7C30-9536-4C11-8CFE-7AF5CC094A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411879-6078-4BF3-9FBF-8EA059B5F915}"/>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4" name="Footer Placeholder 3">
            <a:extLst>
              <a:ext uri="{FF2B5EF4-FFF2-40B4-BE49-F238E27FC236}">
                <a16:creationId xmlns:a16="http://schemas.microsoft.com/office/drawing/2014/main" id="{EC58A22E-B308-4F86-A233-58F42881F4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04B4702-7FAC-4F41-8202-9DAC3DDCD1CF}"/>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6" name="Picture 5" descr="Logo, company name&#10;&#10;Description automatically generated">
            <a:extLst>
              <a:ext uri="{FF2B5EF4-FFF2-40B4-BE49-F238E27FC236}">
                <a16:creationId xmlns:a16="http://schemas.microsoft.com/office/drawing/2014/main" id="{28805401-E110-44BA-A246-76CA7DE61EF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353800" y="136525"/>
            <a:ext cx="693726" cy="647714"/>
          </a:xfrm>
          <a:prstGeom prst="rect">
            <a:avLst/>
          </a:prstGeom>
        </p:spPr>
      </p:pic>
    </p:spTree>
    <p:extLst>
      <p:ext uri="{BB962C8B-B14F-4D97-AF65-F5344CB8AC3E}">
        <p14:creationId xmlns:p14="http://schemas.microsoft.com/office/powerpoint/2010/main" val="2517534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BD13F8-5B68-4052-9E87-F62A3D258BD0}"/>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3" name="Footer Placeholder 2">
            <a:extLst>
              <a:ext uri="{FF2B5EF4-FFF2-40B4-BE49-F238E27FC236}">
                <a16:creationId xmlns:a16="http://schemas.microsoft.com/office/drawing/2014/main" id="{FDD141A5-7789-42F7-9F25-83223FC6F754}"/>
              </a:ext>
            </a:extLst>
          </p:cNvPr>
          <p:cNvSpPr>
            <a:spLocks noGrp="1"/>
          </p:cNvSpPr>
          <p:nvPr>
            <p:ph type="ftr" sz="quarter" idx="11"/>
          </p:nvPr>
        </p:nvSpPr>
        <p:spPr/>
        <p:txBody>
          <a:bodyPr/>
          <a:lstStyle/>
          <a:p>
            <a:r>
              <a:rPr lang="en-US" dirty="0"/>
              <a:t>Wake County Continuum of Care- NC 507</a:t>
            </a:r>
          </a:p>
        </p:txBody>
      </p:sp>
      <p:sp>
        <p:nvSpPr>
          <p:cNvPr id="4" name="Slide Number Placeholder 3">
            <a:extLst>
              <a:ext uri="{FF2B5EF4-FFF2-40B4-BE49-F238E27FC236}">
                <a16:creationId xmlns:a16="http://schemas.microsoft.com/office/drawing/2014/main" id="{14BACA29-8FA2-4B58-B592-59C53ADBFD65}"/>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5" name="Picture 4" descr="Logo, company name&#10;&#10;Description automatically generated">
            <a:extLst>
              <a:ext uri="{FF2B5EF4-FFF2-40B4-BE49-F238E27FC236}">
                <a16:creationId xmlns:a16="http://schemas.microsoft.com/office/drawing/2014/main" id="{22B519F5-FF97-4DDA-879F-AACEDB5B341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10861" y="136525"/>
            <a:ext cx="1254678" cy="1171460"/>
          </a:xfrm>
          <a:prstGeom prst="rect">
            <a:avLst/>
          </a:prstGeom>
        </p:spPr>
      </p:pic>
    </p:spTree>
    <p:extLst>
      <p:ext uri="{BB962C8B-B14F-4D97-AF65-F5344CB8AC3E}">
        <p14:creationId xmlns:p14="http://schemas.microsoft.com/office/powerpoint/2010/main" val="42635881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C54D-A2C1-4521-A5CE-8DD54872C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2E82CB-8A8B-4D09-A349-2CA31B1096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BD5FB9-2F68-4298-A339-E420D9B0F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BCD67A-112F-4FA9-B0BA-D08936EC2693}"/>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6" name="Footer Placeholder 5">
            <a:extLst>
              <a:ext uri="{FF2B5EF4-FFF2-40B4-BE49-F238E27FC236}">
                <a16:creationId xmlns:a16="http://schemas.microsoft.com/office/drawing/2014/main" id="{A787BFA6-2022-4C28-ABC4-89C641835C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E41AA1-9174-4391-8139-54434984C61C}"/>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17497961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671CE-DFFE-4465-A95A-BC3F648CA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4A6367-6AE7-4E3B-81D0-8AE29F0312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1D0C821-0BC9-43BF-9EF9-B8C82B3BF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FFBBBB-8515-4038-8B8A-8C8666F811A5}"/>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6" name="Footer Placeholder 5">
            <a:extLst>
              <a:ext uri="{FF2B5EF4-FFF2-40B4-BE49-F238E27FC236}">
                <a16:creationId xmlns:a16="http://schemas.microsoft.com/office/drawing/2014/main" id="{73DB405C-E7CD-4FA0-9116-004F5EB4E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C6DABAD-BEEF-4E8A-85E9-0191A780A3D7}"/>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22696439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B5274-1ADA-4312-9134-A49CF23CAC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B587F-1CE7-4BF7-9E54-E0AEBEBD6D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61133D-982A-412B-AE1E-AEE763C27ECC}"/>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2BB5B991-73AF-46BF-8584-730043C151E2}"/>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5DAC08E4-9B64-4898-8202-8C03BFECDFE1}"/>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20205486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201088-B5C0-41E6-8A6C-8AF01C1816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87FBE-32B5-448F-A0E5-4E4297159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31BD7-BA49-4971-9D00-2F9DF74B4DD1}"/>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B8C71641-EA6F-4F27-9E99-774EF992FF2E}"/>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4DB3F4CE-EDD4-4582-BDA9-9D5FADD2470E}"/>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33728125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6 Text Boxes with Label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9B4EAF2B-AD86-4E4A-9C7B-D588DA310563}" type="slidenum">
              <a:rPr lang="en-US" smtClean="0"/>
              <a:pPr/>
              <a:t>‹#›</a:t>
            </a:fld>
            <a:endParaRPr lang="en-US" dirty="0"/>
          </a:p>
        </p:txBody>
      </p:sp>
      <p:sp>
        <p:nvSpPr>
          <p:cNvPr id="4" name="Title 3"/>
          <p:cNvSpPr>
            <a:spLocks noGrp="1"/>
          </p:cNvSpPr>
          <p:nvPr>
            <p:ph type="title"/>
          </p:nvPr>
        </p:nvSpPr>
        <p:spPr>
          <a:xfrm>
            <a:off x="227689" y="198415"/>
            <a:ext cx="11258567" cy="797582"/>
          </a:xfrm>
          <a:prstGeom prst="rect">
            <a:avLst/>
          </a:prstGeom>
        </p:spPr>
        <p:txBody>
          <a:bodyPr/>
          <a:lstStyle/>
          <a:p>
            <a:r>
              <a:rPr lang="en-US"/>
              <a:t>Click to edit Master title style</a:t>
            </a:r>
          </a:p>
        </p:txBody>
      </p:sp>
      <p:sp>
        <p:nvSpPr>
          <p:cNvPr id="26" name="Content Placeholder 2"/>
          <p:cNvSpPr>
            <a:spLocks noGrp="1"/>
          </p:cNvSpPr>
          <p:nvPr>
            <p:ph idx="17" hasCustomPrompt="1"/>
          </p:nvPr>
        </p:nvSpPr>
        <p:spPr>
          <a:xfrm>
            <a:off x="496489" y="143732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30" name="Text Placeholder 4"/>
          <p:cNvSpPr>
            <a:spLocks noGrp="1"/>
          </p:cNvSpPr>
          <p:nvPr>
            <p:ph type="body" sz="quarter" idx="22" hasCustomPrompt="1"/>
          </p:nvPr>
        </p:nvSpPr>
        <p:spPr>
          <a:xfrm>
            <a:off x="496203" y="185204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49" name="Content Placeholder 2"/>
          <p:cNvSpPr>
            <a:spLocks noGrp="1"/>
          </p:cNvSpPr>
          <p:nvPr>
            <p:ph idx="27" hasCustomPrompt="1"/>
          </p:nvPr>
        </p:nvSpPr>
        <p:spPr>
          <a:xfrm>
            <a:off x="496489" y="385684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51" name="Text Placeholder 4"/>
          <p:cNvSpPr>
            <a:spLocks noGrp="1"/>
          </p:cNvSpPr>
          <p:nvPr>
            <p:ph type="body" sz="quarter" idx="28" hasCustomPrompt="1"/>
          </p:nvPr>
        </p:nvSpPr>
        <p:spPr>
          <a:xfrm>
            <a:off x="496203" y="427156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22" name="Content Placeholder 2">
            <a:extLst>
              <a:ext uri="{FF2B5EF4-FFF2-40B4-BE49-F238E27FC236}">
                <a16:creationId xmlns:a16="http://schemas.microsoft.com/office/drawing/2014/main" id="{E240018E-26E6-4DF7-AE85-CC1E67109B8B}"/>
              </a:ext>
            </a:extLst>
          </p:cNvPr>
          <p:cNvSpPr>
            <a:spLocks noGrp="1"/>
          </p:cNvSpPr>
          <p:nvPr>
            <p:ph idx="29" hasCustomPrompt="1"/>
          </p:nvPr>
        </p:nvSpPr>
        <p:spPr>
          <a:xfrm>
            <a:off x="4313832" y="143732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23" name="Text Placeholder 4">
            <a:extLst>
              <a:ext uri="{FF2B5EF4-FFF2-40B4-BE49-F238E27FC236}">
                <a16:creationId xmlns:a16="http://schemas.microsoft.com/office/drawing/2014/main" id="{83EDD0F0-3D1F-4BDD-9E2B-6BAF84A225AA}"/>
              </a:ext>
            </a:extLst>
          </p:cNvPr>
          <p:cNvSpPr>
            <a:spLocks noGrp="1"/>
          </p:cNvSpPr>
          <p:nvPr>
            <p:ph type="body" sz="quarter" idx="30" hasCustomPrompt="1"/>
          </p:nvPr>
        </p:nvSpPr>
        <p:spPr>
          <a:xfrm>
            <a:off x="4313546" y="185204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24" name="Content Placeholder 2">
            <a:extLst>
              <a:ext uri="{FF2B5EF4-FFF2-40B4-BE49-F238E27FC236}">
                <a16:creationId xmlns:a16="http://schemas.microsoft.com/office/drawing/2014/main" id="{FBE5A701-B754-448F-A1A6-C24C08A298A0}"/>
              </a:ext>
            </a:extLst>
          </p:cNvPr>
          <p:cNvSpPr>
            <a:spLocks noGrp="1"/>
          </p:cNvSpPr>
          <p:nvPr>
            <p:ph idx="31" hasCustomPrompt="1"/>
          </p:nvPr>
        </p:nvSpPr>
        <p:spPr>
          <a:xfrm>
            <a:off x="4313832" y="385684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25" name="Text Placeholder 4">
            <a:extLst>
              <a:ext uri="{FF2B5EF4-FFF2-40B4-BE49-F238E27FC236}">
                <a16:creationId xmlns:a16="http://schemas.microsoft.com/office/drawing/2014/main" id="{37CA650A-1125-4F39-8142-F1406B979F8C}"/>
              </a:ext>
            </a:extLst>
          </p:cNvPr>
          <p:cNvSpPr>
            <a:spLocks noGrp="1"/>
          </p:cNvSpPr>
          <p:nvPr>
            <p:ph type="body" sz="quarter" idx="32" hasCustomPrompt="1"/>
          </p:nvPr>
        </p:nvSpPr>
        <p:spPr>
          <a:xfrm>
            <a:off x="4313546" y="427156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27" name="Content Placeholder 2">
            <a:extLst>
              <a:ext uri="{FF2B5EF4-FFF2-40B4-BE49-F238E27FC236}">
                <a16:creationId xmlns:a16="http://schemas.microsoft.com/office/drawing/2014/main" id="{83B9DAB1-A96A-4488-9D43-654A8906C2B2}"/>
              </a:ext>
            </a:extLst>
          </p:cNvPr>
          <p:cNvSpPr>
            <a:spLocks noGrp="1"/>
          </p:cNvSpPr>
          <p:nvPr>
            <p:ph idx="33" hasCustomPrompt="1"/>
          </p:nvPr>
        </p:nvSpPr>
        <p:spPr>
          <a:xfrm>
            <a:off x="8156444" y="143732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29" name="Text Placeholder 4">
            <a:extLst>
              <a:ext uri="{FF2B5EF4-FFF2-40B4-BE49-F238E27FC236}">
                <a16:creationId xmlns:a16="http://schemas.microsoft.com/office/drawing/2014/main" id="{6B692147-C9F3-46F8-828B-96E6F17640F3}"/>
              </a:ext>
            </a:extLst>
          </p:cNvPr>
          <p:cNvSpPr>
            <a:spLocks noGrp="1"/>
          </p:cNvSpPr>
          <p:nvPr>
            <p:ph type="body" sz="quarter" idx="34" hasCustomPrompt="1"/>
          </p:nvPr>
        </p:nvSpPr>
        <p:spPr>
          <a:xfrm>
            <a:off x="8156158" y="185204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
        <p:nvSpPr>
          <p:cNvPr id="31" name="Content Placeholder 2">
            <a:extLst>
              <a:ext uri="{FF2B5EF4-FFF2-40B4-BE49-F238E27FC236}">
                <a16:creationId xmlns:a16="http://schemas.microsoft.com/office/drawing/2014/main" id="{089605C7-8CA2-46E3-B07B-B2CD3CBE3F6B}"/>
              </a:ext>
            </a:extLst>
          </p:cNvPr>
          <p:cNvSpPr>
            <a:spLocks noGrp="1"/>
          </p:cNvSpPr>
          <p:nvPr>
            <p:ph idx="35" hasCustomPrompt="1"/>
          </p:nvPr>
        </p:nvSpPr>
        <p:spPr>
          <a:xfrm>
            <a:off x="8156444" y="3856845"/>
            <a:ext cx="3509351" cy="414716"/>
          </a:xfrm>
          <a:prstGeom prst="rect">
            <a:avLst/>
          </a:prstGeom>
        </p:spPr>
        <p:txBody>
          <a:bodyPr>
            <a:noAutofit/>
          </a:bodyPr>
          <a:lstStyle>
            <a:lvl1pPr marL="0" indent="0">
              <a:buFont typeface="Arial" charset="0"/>
              <a:buNone/>
              <a:tabLst/>
              <a:defRPr sz="2400" baseline="0"/>
            </a:lvl1pPr>
            <a:lvl2pPr marL="800100" indent="-342900">
              <a:buFont typeface="Arial" charset="0"/>
              <a:buChar char="•"/>
              <a:defRPr/>
            </a:lvl2pPr>
          </a:lstStyle>
          <a:p>
            <a:pPr lvl="0"/>
            <a:r>
              <a:rPr lang="en-US"/>
              <a:t>Title Goes Here</a:t>
            </a:r>
          </a:p>
        </p:txBody>
      </p:sp>
      <p:sp>
        <p:nvSpPr>
          <p:cNvPr id="33" name="Text Placeholder 4">
            <a:extLst>
              <a:ext uri="{FF2B5EF4-FFF2-40B4-BE49-F238E27FC236}">
                <a16:creationId xmlns:a16="http://schemas.microsoft.com/office/drawing/2014/main" id="{4B9EC1E1-8D2C-4DDF-9AA3-1BA3655896BF}"/>
              </a:ext>
            </a:extLst>
          </p:cNvPr>
          <p:cNvSpPr>
            <a:spLocks noGrp="1"/>
          </p:cNvSpPr>
          <p:nvPr>
            <p:ph type="body" sz="quarter" idx="36" hasCustomPrompt="1"/>
          </p:nvPr>
        </p:nvSpPr>
        <p:spPr>
          <a:xfrm>
            <a:off x="8156158" y="4271561"/>
            <a:ext cx="3509739" cy="1757008"/>
          </a:xfrm>
          <a:prstGeom prst="rect">
            <a:avLst/>
          </a:prstGeom>
        </p:spPr>
        <p:txBody>
          <a:bodyPr lIns="91440">
            <a:normAutofit/>
          </a:bodyPr>
          <a:lstStyle>
            <a:lvl1pPr marL="0" indent="0">
              <a:buNone/>
              <a:defRPr sz="2000" b="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Body text goes here.</a:t>
            </a:r>
          </a:p>
        </p:txBody>
      </p:sp>
    </p:spTree>
    <p:extLst>
      <p:ext uri="{BB962C8B-B14F-4D97-AF65-F5344CB8AC3E}">
        <p14:creationId xmlns:p14="http://schemas.microsoft.com/office/powerpoint/2010/main" val="39477846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E77720"/>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588757" y="1247902"/>
            <a:ext cx="4167504" cy="3975100"/>
          </a:xfrm>
          <a:prstGeom prst="rect">
            <a:avLst/>
          </a:prstGeom>
        </p:spPr>
        <p:txBody>
          <a:bodyPr wrap="square" lIns="0" tIns="0" rIns="0" bIns="0">
            <a:spAutoFit/>
          </a:bodyPr>
          <a:lstStyle>
            <a:lvl1pPr>
              <a:defRPr sz="1800" b="1" i="0">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7" name="Holder 7"/>
          <p:cNvSpPr>
            <a:spLocks noGrp="1"/>
          </p:cNvSpPr>
          <p:nvPr>
            <p:ph type="sldNum" sz="quarter" idx="7"/>
          </p:nvPr>
        </p:nvSpPr>
        <p:spPr/>
        <p:txBody>
          <a:bodyPr lIns="0" tIns="0" rIns="0" bIns="0"/>
          <a:lstStyle>
            <a:lvl1pPr>
              <a:defRPr sz="800" b="0" i="0">
                <a:solidFill>
                  <a:srgbClr val="7E7E7E"/>
                </a:solidFill>
                <a:latin typeface="Arial"/>
                <a:cs typeface="Arial"/>
              </a:defRPr>
            </a:lvl1pPr>
          </a:lstStyle>
          <a:p>
            <a:pPr marL="38100">
              <a:lnSpc>
                <a:spcPct val="100000"/>
              </a:lnSpc>
              <a:spcBef>
                <a:spcPts val="50"/>
              </a:spcBef>
            </a:pPr>
            <a:fld id="{81D60167-4931-47E6-BA6A-407CBD079E47}" type="slidenum">
              <a:rPr spc="-25"/>
              <a:t>‹#›</a:t>
            </a:fld>
            <a:endParaRPr spc="-25" dirty="0"/>
          </a:p>
        </p:txBody>
      </p:sp>
    </p:spTree>
    <p:extLst>
      <p:ext uri="{BB962C8B-B14F-4D97-AF65-F5344CB8AC3E}">
        <p14:creationId xmlns:p14="http://schemas.microsoft.com/office/powerpoint/2010/main" val="234146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2986-38B6-4608-BAEE-9009448340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678B6-28A7-4E9A-995A-9E40E4F125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982403-5710-428C-8958-C922CCEBB7CE}"/>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A878D1E2-A97E-4307-A227-4FD5D32955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2427DA-BDCE-471E-A614-8557D6F67D51}"/>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6759E7C-DFD5-4720-80DE-D417C3EDD8F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68661" y="136525"/>
            <a:ext cx="1254678" cy="1171460"/>
          </a:xfrm>
          <a:prstGeom prst="rect">
            <a:avLst/>
          </a:prstGeom>
        </p:spPr>
      </p:pic>
    </p:spTree>
    <p:extLst>
      <p:ext uri="{BB962C8B-B14F-4D97-AF65-F5344CB8AC3E}">
        <p14:creationId xmlns:p14="http://schemas.microsoft.com/office/powerpoint/2010/main" val="164979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9E64-D81B-498C-BE81-5AC0A30B3E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A010A9-5BBB-4210-BF1A-1ACB4F1E79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0F13F-53F4-4A7A-A11E-3628CC9032F5}"/>
              </a:ext>
            </a:extLst>
          </p:cNvPr>
          <p:cNvSpPr>
            <a:spLocks noGrp="1"/>
          </p:cNvSpPr>
          <p:nvPr>
            <p:ph type="dt" sz="half" idx="10"/>
          </p:nvPr>
        </p:nvSpPr>
        <p:spPr/>
        <p:txBody>
          <a:bodyPr/>
          <a:lstStyle/>
          <a:p>
            <a:fld id="{930231D7-D2FC-4D0A-BD8F-9D926D315B2B}" type="datetimeFigureOut">
              <a:rPr lang="en-US" smtClean="0"/>
              <a:pPr/>
              <a:t>5/9/24</a:t>
            </a:fld>
            <a:endParaRPr lang="en-US" dirty="0"/>
          </a:p>
        </p:txBody>
      </p:sp>
      <p:sp>
        <p:nvSpPr>
          <p:cNvPr id="5" name="Footer Placeholder 4">
            <a:extLst>
              <a:ext uri="{FF2B5EF4-FFF2-40B4-BE49-F238E27FC236}">
                <a16:creationId xmlns:a16="http://schemas.microsoft.com/office/drawing/2014/main" id="{16404CC7-C112-4454-8197-33A7B0C700C8}"/>
              </a:ext>
            </a:extLst>
          </p:cNvPr>
          <p:cNvSpPr>
            <a:spLocks noGrp="1"/>
          </p:cNvSpPr>
          <p:nvPr>
            <p:ph type="ftr" sz="quarter" idx="11"/>
          </p:nvPr>
        </p:nvSpPr>
        <p:spPr/>
        <p:txBody>
          <a:bodyPr/>
          <a:lstStyle/>
          <a:p>
            <a:r>
              <a:rPr lang="en-US" dirty="0"/>
              <a:t>Wake County Continuum of Care- NC 507</a:t>
            </a:r>
          </a:p>
        </p:txBody>
      </p:sp>
      <p:sp>
        <p:nvSpPr>
          <p:cNvPr id="6" name="Slide Number Placeholder 5">
            <a:extLst>
              <a:ext uri="{FF2B5EF4-FFF2-40B4-BE49-F238E27FC236}">
                <a16:creationId xmlns:a16="http://schemas.microsoft.com/office/drawing/2014/main" id="{00F42857-845B-4CDE-96BC-E731EA8FA43A}"/>
              </a:ext>
            </a:extLst>
          </p:cNvPr>
          <p:cNvSpPr>
            <a:spLocks noGrp="1"/>
          </p:cNvSpPr>
          <p:nvPr>
            <p:ph type="sldNum" sz="quarter" idx="12"/>
          </p:nvPr>
        </p:nvSpPr>
        <p:spPr/>
        <p:txBody>
          <a:bodyPr/>
          <a:lstStyle/>
          <a:p>
            <a:fld id="{5939DA55-F84F-45BC-BB6F-EBFF04CAF300}" type="slidenum">
              <a:rPr lang="en-US" smtClean="0"/>
              <a:pPr/>
              <a:t>‹#›</a:t>
            </a:fld>
            <a:endParaRPr lang="en-US" dirty="0"/>
          </a:p>
        </p:txBody>
      </p:sp>
      <p:pic>
        <p:nvPicPr>
          <p:cNvPr id="7" name="Picture 6" descr="Logo, company name&#10;&#10;Description automatically generated">
            <a:extLst>
              <a:ext uri="{FF2B5EF4-FFF2-40B4-BE49-F238E27FC236}">
                <a16:creationId xmlns:a16="http://schemas.microsoft.com/office/drawing/2014/main" id="{85CBFDCA-C38A-4A0A-A02A-23DBC7C202D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66106" y="95307"/>
            <a:ext cx="1002752" cy="936243"/>
          </a:xfrm>
          <a:prstGeom prst="rect">
            <a:avLst/>
          </a:prstGeom>
        </p:spPr>
      </p:pic>
    </p:spTree>
    <p:extLst>
      <p:ext uri="{BB962C8B-B14F-4D97-AF65-F5344CB8AC3E}">
        <p14:creationId xmlns:p14="http://schemas.microsoft.com/office/powerpoint/2010/main" val="59612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9D5C-90F8-48D1-B95C-A9B8AB033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7F7D19-3A3A-4CBA-A357-44F4217F71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C46288-3133-4EED-B03A-B568E3FCA493}"/>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0A429573-20D5-48B0-B119-DD6A274391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0374DA-5E09-4CA7-BD29-202F80955C63}"/>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6F4198AF-C16A-4804-A54F-766D841DA6E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68661" y="182620"/>
            <a:ext cx="1254678" cy="1171460"/>
          </a:xfrm>
          <a:prstGeom prst="rect">
            <a:avLst/>
          </a:prstGeom>
        </p:spPr>
      </p:pic>
    </p:spTree>
    <p:extLst>
      <p:ext uri="{BB962C8B-B14F-4D97-AF65-F5344CB8AC3E}">
        <p14:creationId xmlns:p14="http://schemas.microsoft.com/office/powerpoint/2010/main" val="73014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172AE-65E7-4701-9DC6-C33D222ED6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01AB2F-BEB9-426A-9864-909CDCF47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60A94D-09E3-41A8-97A5-9115E84588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E63145-6CD0-4E69-A615-79BE5265F17E}"/>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6" name="Footer Placeholder 5">
            <a:extLst>
              <a:ext uri="{FF2B5EF4-FFF2-40B4-BE49-F238E27FC236}">
                <a16:creationId xmlns:a16="http://schemas.microsoft.com/office/drawing/2014/main" id="{A843CBAF-1D93-43F1-962D-DABA11BF62A5}"/>
              </a:ext>
            </a:extLst>
          </p:cNvPr>
          <p:cNvSpPr>
            <a:spLocks noGrp="1"/>
          </p:cNvSpPr>
          <p:nvPr>
            <p:ph type="ftr" sz="quarter" idx="11"/>
          </p:nvPr>
        </p:nvSpPr>
        <p:spPr/>
        <p:txBody>
          <a:bodyPr/>
          <a:lstStyle/>
          <a:p>
            <a:r>
              <a:rPr lang="en-US" dirty="0"/>
              <a:t>Wake County Continuum of Care- NC 507</a:t>
            </a:r>
          </a:p>
        </p:txBody>
      </p:sp>
      <p:sp>
        <p:nvSpPr>
          <p:cNvPr id="7" name="Slide Number Placeholder 6">
            <a:extLst>
              <a:ext uri="{FF2B5EF4-FFF2-40B4-BE49-F238E27FC236}">
                <a16:creationId xmlns:a16="http://schemas.microsoft.com/office/drawing/2014/main" id="{69F22F31-4001-4CCA-A98E-C498AFFD4011}"/>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269874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E1E04-40EE-46AF-817E-80C26F4EA8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D9C71F-288B-424E-95C7-5B93986446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E50EA1-C52E-42C2-B337-980EC0448E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6D46E-5BEC-4402-A090-5049F6BCFB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86748-6B1D-4745-A3B0-8B4A2C7349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5378DF-52EB-4E56-893C-0CE75B2B58CD}"/>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8" name="Footer Placeholder 7">
            <a:extLst>
              <a:ext uri="{FF2B5EF4-FFF2-40B4-BE49-F238E27FC236}">
                <a16:creationId xmlns:a16="http://schemas.microsoft.com/office/drawing/2014/main" id="{E1980327-A49F-49A3-BBCC-3210C374DA7C}"/>
              </a:ext>
            </a:extLst>
          </p:cNvPr>
          <p:cNvSpPr>
            <a:spLocks noGrp="1"/>
          </p:cNvSpPr>
          <p:nvPr>
            <p:ph type="ftr" sz="quarter" idx="11"/>
          </p:nvPr>
        </p:nvSpPr>
        <p:spPr/>
        <p:txBody>
          <a:bodyPr/>
          <a:lstStyle/>
          <a:p>
            <a:r>
              <a:rPr lang="en-US" dirty="0"/>
              <a:t>Wake County Continuum of Care-NC 507</a:t>
            </a:r>
          </a:p>
        </p:txBody>
      </p:sp>
      <p:sp>
        <p:nvSpPr>
          <p:cNvPr id="9" name="Slide Number Placeholder 8">
            <a:extLst>
              <a:ext uri="{FF2B5EF4-FFF2-40B4-BE49-F238E27FC236}">
                <a16:creationId xmlns:a16="http://schemas.microsoft.com/office/drawing/2014/main" id="{12CD4C2C-A8B1-4288-9B2D-F745452271C0}"/>
              </a:ext>
            </a:extLst>
          </p:cNvPr>
          <p:cNvSpPr>
            <a:spLocks noGrp="1"/>
          </p:cNvSpPr>
          <p:nvPr>
            <p:ph type="sldNum" sz="quarter" idx="12"/>
          </p:nvPr>
        </p:nvSpPr>
        <p:spPr/>
        <p:txBody>
          <a:bodyPr/>
          <a:lstStyle/>
          <a:p>
            <a:fld id="{5939DA55-F84F-45BC-BB6F-EBFF04CAF300}" type="slidenum">
              <a:rPr lang="en-US" smtClean="0"/>
              <a:t>‹#›</a:t>
            </a:fld>
            <a:endParaRPr lang="en-US" dirty="0"/>
          </a:p>
        </p:txBody>
      </p:sp>
    </p:spTree>
    <p:extLst>
      <p:ext uri="{BB962C8B-B14F-4D97-AF65-F5344CB8AC3E}">
        <p14:creationId xmlns:p14="http://schemas.microsoft.com/office/powerpoint/2010/main" val="3415103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E7C30-9536-4C11-8CFE-7AF5CC094A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411879-6078-4BF3-9FBF-8EA059B5F915}"/>
              </a:ext>
            </a:extLst>
          </p:cNvPr>
          <p:cNvSpPr>
            <a:spLocks noGrp="1"/>
          </p:cNvSpPr>
          <p:nvPr>
            <p:ph type="dt" sz="half" idx="10"/>
          </p:nvPr>
        </p:nvSpPr>
        <p:spPr/>
        <p:txBody>
          <a:bodyPr/>
          <a:lstStyle/>
          <a:p>
            <a:fld id="{930231D7-D2FC-4D0A-BD8F-9D926D315B2B}" type="datetimeFigureOut">
              <a:rPr lang="en-US" smtClean="0"/>
              <a:t>5/9/24</a:t>
            </a:fld>
            <a:endParaRPr lang="en-US" dirty="0"/>
          </a:p>
        </p:txBody>
      </p:sp>
      <p:sp>
        <p:nvSpPr>
          <p:cNvPr id="4" name="Footer Placeholder 3">
            <a:extLst>
              <a:ext uri="{FF2B5EF4-FFF2-40B4-BE49-F238E27FC236}">
                <a16:creationId xmlns:a16="http://schemas.microsoft.com/office/drawing/2014/main" id="{EC58A22E-B308-4F86-A233-58F42881F4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04B4702-7FAC-4F41-8202-9DAC3DDCD1CF}"/>
              </a:ext>
            </a:extLst>
          </p:cNvPr>
          <p:cNvSpPr>
            <a:spLocks noGrp="1"/>
          </p:cNvSpPr>
          <p:nvPr>
            <p:ph type="sldNum" sz="quarter" idx="12"/>
          </p:nvPr>
        </p:nvSpPr>
        <p:spPr/>
        <p:txBody>
          <a:bodyPr/>
          <a:lstStyle/>
          <a:p>
            <a:fld id="{5939DA55-F84F-45BC-BB6F-EBFF04CAF300}" type="slidenum">
              <a:rPr lang="en-US" smtClean="0"/>
              <a:t>‹#›</a:t>
            </a:fld>
            <a:endParaRPr lang="en-US" dirty="0"/>
          </a:p>
        </p:txBody>
      </p:sp>
      <p:pic>
        <p:nvPicPr>
          <p:cNvPr id="6" name="Picture 5" descr="Logo, company name&#10;&#10;Description automatically generated">
            <a:extLst>
              <a:ext uri="{FF2B5EF4-FFF2-40B4-BE49-F238E27FC236}">
                <a16:creationId xmlns:a16="http://schemas.microsoft.com/office/drawing/2014/main" id="{28805401-E110-44BA-A246-76CA7DE61E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136525"/>
            <a:ext cx="693726" cy="647714"/>
          </a:xfrm>
          <a:prstGeom prst="rect">
            <a:avLst/>
          </a:prstGeom>
        </p:spPr>
      </p:pic>
    </p:spTree>
    <p:extLst>
      <p:ext uri="{BB962C8B-B14F-4D97-AF65-F5344CB8AC3E}">
        <p14:creationId xmlns:p14="http://schemas.microsoft.com/office/powerpoint/2010/main" val="4211980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theme" Target="../theme/theme2.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2ACAC7-9762-46A0-8E4B-1F4E62417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C88D40-6160-48F8-B38A-A0CD16E10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FEE62-9FF6-4C3D-B958-F13381AE8A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73BCCA75-C18D-4165-9A50-7D1A32E18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Wake County Continuum of Care- NC 507</a:t>
            </a:r>
          </a:p>
        </p:txBody>
      </p:sp>
      <p:sp>
        <p:nvSpPr>
          <p:cNvPr id="6" name="Slide Number Placeholder 5">
            <a:extLst>
              <a:ext uri="{FF2B5EF4-FFF2-40B4-BE49-F238E27FC236}">
                <a16:creationId xmlns:a16="http://schemas.microsoft.com/office/drawing/2014/main" id="{79CCA1D8-F42D-47F7-9FE4-0572BBA24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9DA55-F84F-45BC-BB6F-EBFF04CAF300}" type="slidenum">
              <a:rPr lang="en-US" smtClean="0"/>
              <a:t>‹#›</a:t>
            </a:fld>
            <a:endParaRPr lang="en-US" dirty="0"/>
          </a:p>
        </p:txBody>
      </p:sp>
    </p:spTree>
    <p:extLst>
      <p:ext uri="{BB962C8B-B14F-4D97-AF65-F5344CB8AC3E}">
        <p14:creationId xmlns:p14="http://schemas.microsoft.com/office/powerpoint/2010/main" val="311582094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2ACAC7-9762-46A0-8E4B-1F4E62417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C88D40-6160-48F8-B38A-A0CD16E10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FEE62-9FF6-4C3D-B958-F13381AE8A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231D7-D2FC-4D0A-BD8F-9D926D315B2B}" type="datetimeFigureOut">
              <a:rPr lang="en-US" smtClean="0"/>
              <a:t>5/9/24</a:t>
            </a:fld>
            <a:endParaRPr lang="en-US" dirty="0"/>
          </a:p>
        </p:txBody>
      </p:sp>
      <p:sp>
        <p:nvSpPr>
          <p:cNvPr id="5" name="Footer Placeholder 4">
            <a:extLst>
              <a:ext uri="{FF2B5EF4-FFF2-40B4-BE49-F238E27FC236}">
                <a16:creationId xmlns:a16="http://schemas.microsoft.com/office/drawing/2014/main" id="{73BCCA75-C18D-4165-9A50-7D1A32E18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Wake County Continuum of Care- NC 507</a:t>
            </a:r>
          </a:p>
        </p:txBody>
      </p:sp>
      <p:sp>
        <p:nvSpPr>
          <p:cNvPr id="6" name="Slide Number Placeholder 5">
            <a:extLst>
              <a:ext uri="{FF2B5EF4-FFF2-40B4-BE49-F238E27FC236}">
                <a16:creationId xmlns:a16="http://schemas.microsoft.com/office/drawing/2014/main" id="{79CCA1D8-F42D-47F7-9FE4-0572BBA24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9DA55-F84F-45BC-BB6F-EBFF04CAF300}" type="slidenum">
              <a:rPr lang="en-US" smtClean="0"/>
              <a:t>‹#›</a:t>
            </a:fld>
            <a:endParaRPr lang="en-US" dirty="0"/>
          </a:p>
        </p:txBody>
      </p:sp>
    </p:spTree>
    <p:extLst>
      <p:ext uri="{BB962C8B-B14F-4D97-AF65-F5344CB8AC3E}">
        <p14:creationId xmlns:p14="http://schemas.microsoft.com/office/powerpoint/2010/main" val="233223284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 id="2147483755"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hyperlink" Target="https://www.ecfr.gov/current/title-24/part-578/section-578.7#p-578.7(a)(5)" TargetMode="Externa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BA960-2569-439F-9D08-9F422261C08E}"/>
              </a:ext>
            </a:extLst>
          </p:cNvPr>
          <p:cNvSpPr>
            <a:spLocks noGrp="1"/>
          </p:cNvSpPr>
          <p:nvPr>
            <p:ph type="ctrTitle"/>
          </p:nvPr>
        </p:nvSpPr>
        <p:spPr>
          <a:xfrm>
            <a:off x="1524000" y="1909764"/>
            <a:ext cx="9144000" cy="2387600"/>
          </a:xfrm>
        </p:spPr>
        <p:txBody>
          <a:bodyPr>
            <a:normAutofit fontScale="90000"/>
          </a:bodyPr>
          <a:lstStyle/>
          <a:p>
            <a:r>
              <a:rPr lang="en-US" dirty="0"/>
              <a:t>Wake CoC </a:t>
            </a:r>
            <a:br>
              <a:rPr lang="en-US" dirty="0"/>
            </a:br>
            <a:r>
              <a:rPr lang="en-US" dirty="0"/>
              <a:t>Information Session on </a:t>
            </a:r>
            <a:br>
              <a:rPr lang="en-US" dirty="0"/>
            </a:br>
            <a:r>
              <a:rPr lang="en-US" dirty="0"/>
              <a:t>Draft Charter</a:t>
            </a:r>
          </a:p>
        </p:txBody>
      </p:sp>
      <p:sp>
        <p:nvSpPr>
          <p:cNvPr id="3" name="Subtitle 2">
            <a:extLst>
              <a:ext uri="{FF2B5EF4-FFF2-40B4-BE49-F238E27FC236}">
                <a16:creationId xmlns:a16="http://schemas.microsoft.com/office/drawing/2014/main" id="{909E366D-4DAC-43C2-A7E9-53245D64BB6C}"/>
              </a:ext>
            </a:extLst>
          </p:cNvPr>
          <p:cNvSpPr>
            <a:spLocks noGrp="1"/>
          </p:cNvSpPr>
          <p:nvPr>
            <p:ph type="subTitle" idx="1"/>
          </p:nvPr>
        </p:nvSpPr>
        <p:spPr>
          <a:xfrm>
            <a:off x="1656813" y="4612090"/>
            <a:ext cx="9144000" cy="1655762"/>
          </a:xfrm>
        </p:spPr>
        <p:txBody>
          <a:bodyPr vert="horz" lIns="91440" tIns="45720" rIns="91440" bIns="45720" rtlCol="0" anchor="t">
            <a:normAutofit/>
          </a:bodyPr>
          <a:lstStyle/>
          <a:p>
            <a:r>
              <a:rPr lang="en-US" dirty="0"/>
              <a:t>Friday, May 10, 2024</a:t>
            </a:r>
            <a:endParaRPr lang="en-US" dirty="0">
              <a:cs typeface="Calibri"/>
            </a:endParaRPr>
          </a:p>
          <a:p>
            <a:r>
              <a:rPr lang="en-US" dirty="0">
                <a:ea typeface="Calibri"/>
                <a:cs typeface="Calibri"/>
              </a:rPr>
              <a:t>Virtual</a:t>
            </a:r>
          </a:p>
        </p:txBody>
      </p:sp>
    </p:spTree>
    <p:extLst>
      <p:ext uri="{BB962C8B-B14F-4D97-AF65-F5344CB8AC3E}">
        <p14:creationId xmlns:p14="http://schemas.microsoft.com/office/powerpoint/2010/main" val="1490386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770412" y="442421"/>
            <a:ext cx="10651175" cy="1415772"/>
          </a:xfrm>
          <a:prstGeom prst="rect">
            <a:avLst/>
          </a:prstGeom>
          <a:noFill/>
        </p:spPr>
        <p:txBody>
          <a:bodyPr wrap="square" rtlCol="0">
            <a:spAutoFit/>
          </a:bodyPr>
          <a:lstStyle/>
          <a:p>
            <a:pPr lvl="1"/>
            <a:r>
              <a:rPr lang="en-US" sz="2800" dirty="0"/>
              <a:t>Key Aspect #4</a:t>
            </a:r>
            <a:br>
              <a:rPr lang="en-US" sz="2000" dirty="0"/>
            </a:br>
            <a:endParaRPr lang="en-US" sz="1400" dirty="0"/>
          </a:p>
          <a:p>
            <a:pPr lvl="1"/>
            <a:r>
              <a:rPr lang="en-US" sz="2200" dirty="0"/>
              <a:t>Establishes formal membership application process with an annual renewal</a:t>
            </a:r>
          </a:p>
          <a:p>
            <a:pPr marL="1257300" lvl="2" indent="-342900">
              <a:buFont typeface="Arial" panose="020B0604020202020204" pitchFamily="34" charset="0"/>
              <a:buChar char="•"/>
            </a:pPr>
            <a:r>
              <a:rPr lang="en-US" sz="2200" dirty="0"/>
              <a:t>Annual renewal will help maintain current contact information</a:t>
            </a:r>
          </a:p>
        </p:txBody>
      </p:sp>
      <p:sp>
        <p:nvSpPr>
          <p:cNvPr id="6" name="TextBox 5">
            <a:extLst>
              <a:ext uri="{FF2B5EF4-FFF2-40B4-BE49-F238E27FC236}">
                <a16:creationId xmlns:a16="http://schemas.microsoft.com/office/drawing/2014/main" id="{273B327F-74B2-410A-6D57-1710806A3489}"/>
              </a:ext>
            </a:extLst>
          </p:cNvPr>
          <p:cNvSpPr txBox="1"/>
          <p:nvPr/>
        </p:nvSpPr>
        <p:spPr>
          <a:xfrm>
            <a:off x="984962" y="2024633"/>
            <a:ext cx="9868394" cy="4390946"/>
          </a:xfrm>
          <a:prstGeom prst="rect">
            <a:avLst/>
          </a:prstGeom>
          <a:noFill/>
          <a:ln>
            <a:solidFill>
              <a:schemeClr val="tx1"/>
            </a:solidFill>
          </a:ln>
        </p:spPr>
        <p:txBody>
          <a:bodyPr wrap="square" rtlCol="0">
            <a:spAutoFit/>
          </a:bodyPr>
          <a:lstStyle/>
          <a:p>
            <a:pPr marR="1766570" lvl="0" algn="l">
              <a:spcBef>
                <a:spcPts val="800"/>
              </a:spcBef>
              <a:spcAft>
                <a:spcPts val="0"/>
              </a:spcAft>
            </a:pPr>
            <a:r>
              <a:rPr lang="en-US" sz="1400" b="1" kern="0" dirty="0">
                <a:effectLst/>
                <a:latin typeface="Times New Roman" panose="02020603050405020304" pitchFamily="18" charset="0"/>
                <a:ea typeface="Arial" panose="020B0604020202020204" pitchFamily="34" charset="0"/>
              </a:rPr>
              <a:t>V.         Wake CoC Membership</a:t>
            </a:r>
            <a:r>
              <a:rPr lang="en-US" sz="1400" b="1" u="sng" kern="0" dirty="0">
                <a:effectLst/>
                <a:latin typeface="Times New Roman" panose="02020603050405020304" pitchFamily="18" charset="0"/>
                <a:ea typeface="Arial" panose="020B0604020202020204" pitchFamily="34" charset="0"/>
              </a:rPr>
              <a:t> </a:t>
            </a:r>
            <a:endParaRPr lang="en-US" sz="1400" b="1" kern="0" dirty="0">
              <a:effectLst/>
              <a:latin typeface="Arial" panose="020B0604020202020204" pitchFamily="34" charset="0"/>
              <a:ea typeface="Arial" panose="020B0604020202020204" pitchFamily="34" charset="0"/>
            </a:endParaRPr>
          </a:p>
          <a:p>
            <a:pPr marL="742950" marR="0" lvl="1" indent="-285750">
              <a:spcBef>
                <a:spcPts val="800"/>
              </a:spcBef>
              <a:spcAft>
                <a:spcPts val="0"/>
              </a:spcAft>
              <a:buFont typeface="+mj-lt"/>
              <a:buAutoNum type="alphaUcPeriod"/>
              <a:tabLst>
                <a:tab pos="1143000" algn="l"/>
              </a:tabLst>
            </a:pPr>
            <a:r>
              <a:rPr lang="en-US" sz="1400" b="1" dirty="0">
                <a:effectLst/>
                <a:latin typeface="Times New Roman" panose="02020603050405020304" pitchFamily="18" charset="0"/>
                <a:ea typeface="Times New Roman" panose="02020603050405020304" pitchFamily="18" charset="0"/>
              </a:rPr>
              <a:t>Intent. </a:t>
            </a:r>
            <a:r>
              <a:rPr lang="en-US" sz="1400" dirty="0">
                <a:effectLst/>
                <a:latin typeface="Times New Roman" panose="02020603050405020304" pitchFamily="18" charset="0"/>
                <a:ea typeface="Times New Roman" panose="02020603050405020304" pitchFamily="18" charset="0"/>
              </a:rPr>
              <a:t>The Wake CoC is made stronger by building a broad and diverse membership. Therefore, Wake CoC Membership is open to any individual or organization residing or conducting business within Wake County that embraces the mission, values, and goals of the Wake CoC. The Wake CoC will actively recruit a broad and diverse membership including, but not limited to persons with lived experience and knowledge of homelessness, nonprofit homeless assistance providers, victim service providers, faith-based organizations working to reduce homelessness, local governments throughout Wake County, businesses, funders, advocates, public housing agencies, school districts, social service providers, mental health and substance use agencies, healthcare providers, universities, affordable housing developers, landlords, and criminal justice providers.</a:t>
            </a:r>
          </a:p>
          <a:p>
            <a:pPr marL="742950" marR="0" lvl="1" indent="-285750">
              <a:spcBef>
                <a:spcPts val="800"/>
              </a:spcBef>
              <a:spcAft>
                <a:spcPts val="0"/>
              </a:spcAft>
              <a:buFont typeface="+mj-lt"/>
              <a:buAutoNum type="alphaUcPeriod"/>
              <a:tabLst>
                <a:tab pos="1143000" algn="l"/>
              </a:tabLst>
            </a:pPr>
            <a:r>
              <a:rPr lang="en-US" sz="1400" b="1" dirty="0">
                <a:effectLst/>
                <a:latin typeface="Times New Roman" panose="02020603050405020304" pitchFamily="18" charset="0"/>
                <a:ea typeface="Times New Roman" panose="02020603050405020304" pitchFamily="18" charset="0"/>
              </a:rPr>
              <a:t>Application and Renewal</a:t>
            </a:r>
            <a:r>
              <a:rPr lang="en-US" sz="1400" dirty="0">
                <a:effectLst/>
                <a:latin typeface="Times New Roman" panose="02020603050405020304" pitchFamily="18" charset="0"/>
                <a:ea typeface="Times New Roman" panose="02020603050405020304" pitchFamily="18" charset="0"/>
              </a:rPr>
              <a:t>. Organizations or individuals may become Wake CoC Members by completing the application posted on the Wake CoC website. To encourage, rather than discourage membership, the application will be short and simple to complete. Each application will be reviewed and acted upon by the Nominations Committee. Each applicant will be notified in writing once their application has been acted upon. </a:t>
            </a:r>
            <a:br>
              <a:rPr lang="en-US" sz="1400" dirty="0">
                <a:effectLst/>
                <a:latin typeface="Times New Roman" panose="02020603050405020304" pitchFamily="18" charset="0"/>
                <a:ea typeface="Times New Roman" panose="02020603050405020304" pitchFamily="18" charset="0"/>
              </a:rPr>
            </a:br>
            <a:br>
              <a:rPr lang="en-US" sz="1400" dirty="0">
                <a:latin typeface="Times New Roman" panose="02020603050405020304" pitchFamily="18" charset="0"/>
                <a:ea typeface="Times New Roman" panose="02020603050405020304" pitchFamily="18" charset="0"/>
              </a:rPr>
            </a:br>
            <a:r>
              <a:rPr lang="en-US" sz="1400" dirty="0">
                <a:effectLst/>
                <a:latin typeface="Times New Roman" panose="02020603050405020304" pitchFamily="18" charset="0"/>
                <a:ea typeface="Times New Roman" panose="02020603050405020304" pitchFamily="18" charset="0"/>
              </a:rPr>
              <a:t>An organizational member shall designate one person from that organization who shall have the exclusive right to vote on behalf of said organization (one vote per organization) at Wake CoC Membership meetings. The Wake CoC shall continually recruit new members to ensure that membership generally reflects the demographics of Wake County and is of sufficient size to effectively carry out its mission. Additionally, existing members shall review and/or update their information annually. There is no minimum or maximum size requirement for Wake CoC Membership.</a:t>
            </a:r>
          </a:p>
        </p:txBody>
      </p:sp>
    </p:spTree>
    <p:extLst>
      <p:ext uri="{BB962C8B-B14F-4D97-AF65-F5344CB8AC3E}">
        <p14:creationId xmlns:p14="http://schemas.microsoft.com/office/powerpoint/2010/main" val="4198864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770412" y="633807"/>
            <a:ext cx="10651175" cy="1292662"/>
          </a:xfrm>
          <a:prstGeom prst="rect">
            <a:avLst/>
          </a:prstGeom>
          <a:noFill/>
        </p:spPr>
        <p:txBody>
          <a:bodyPr wrap="square" rtlCol="0">
            <a:spAutoFit/>
          </a:bodyPr>
          <a:lstStyle/>
          <a:p>
            <a:pPr lvl="1"/>
            <a:r>
              <a:rPr lang="en-US" sz="2800" dirty="0"/>
              <a:t>Key Aspect #5</a:t>
            </a:r>
            <a:br>
              <a:rPr lang="en-US" sz="2800" dirty="0"/>
            </a:br>
            <a:endParaRPr lang="en-US" sz="2800" dirty="0"/>
          </a:p>
          <a:p>
            <a:pPr lvl="1"/>
            <a:r>
              <a:rPr lang="en-US" sz="2200" dirty="0"/>
              <a:t>Clarifies designation of individual v. org membership</a:t>
            </a:r>
          </a:p>
        </p:txBody>
      </p:sp>
      <p:sp>
        <p:nvSpPr>
          <p:cNvPr id="2" name="TextBox 1">
            <a:extLst>
              <a:ext uri="{FF2B5EF4-FFF2-40B4-BE49-F238E27FC236}">
                <a16:creationId xmlns:a16="http://schemas.microsoft.com/office/drawing/2014/main" id="{F6749D3E-FA65-E78D-D912-E9CED738B4D1}"/>
              </a:ext>
            </a:extLst>
          </p:cNvPr>
          <p:cNvSpPr txBox="1"/>
          <p:nvPr/>
        </p:nvSpPr>
        <p:spPr>
          <a:xfrm>
            <a:off x="1080655" y="2369128"/>
            <a:ext cx="9868394" cy="954107"/>
          </a:xfrm>
          <a:prstGeom prst="rect">
            <a:avLst/>
          </a:prstGeom>
          <a:noFill/>
          <a:ln>
            <a:solidFill>
              <a:schemeClr val="tx1"/>
            </a:solidFill>
          </a:ln>
        </p:spPr>
        <p:txBody>
          <a:bodyPr wrap="square" rtlCol="0">
            <a:spAutoFit/>
          </a:bodyPr>
          <a:lstStyle/>
          <a:p>
            <a:pPr marL="1143000" marR="0" lvl="2" indent="-228600">
              <a:spcBef>
                <a:spcPts val="800"/>
              </a:spcBef>
              <a:spcAft>
                <a:spcPts val="0"/>
              </a:spcAft>
              <a:buFont typeface="+mj-lt"/>
              <a:buAutoNum type="arabicPeriod"/>
              <a:tabLst>
                <a:tab pos="1600200" algn="l"/>
              </a:tabLst>
            </a:pPr>
            <a:r>
              <a:rPr lang="en-US" sz="1400" b="1" dirty="0">
                <a:effectLst/>
                <a:latin typeface="Times New Roman" panose="02020603050405020304" pitchFamily="18" charset="0"/>
                <a:ea typeface="Arial" panose="020B0604020202020204" pitchFamily="34" charset="0"/>
              </a:rPr>
              <a:t>All individual Wake CoC members will have one vote. </a:t>
            </a:r>
            <a:r>
              <a:rPr lang="en-US" sz="1400" b="0" dirty="0">
                <a:effectLst/>
                <a:latin typeface="Times New Roman" panose="02020603050405020304" pitchFamily="18" charset="0"/>
                <a:ea typeface="Arial" panose="020B0604020202020204" pitchFamily="34" charset="0"/>
              </a:rPr>
              <a:t>All member organizations will have one vote. An individual cannot vote both as an individual and on behalf of a member organization. If an organization has multiple departments with distinct missions, each of which desires a vote, then each department must apply to become a distinct organizational member and designate an individual who is eligible to vote on behalf of this member. </a:t>
            </a:r>
            <a:endParaRPr lang="en-US" sz="1400" b="1"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150002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761011" y="920887"/>
            <a:ext cx="10651175" cy="1077218"/>
          </a:xfrm>
          <a:prstGeom prst="rect">
            <a:avLst/>
          </a:prstGeom>
          <a:noFill/>
        </p:spPr>
        <p:txBody>
          <a:bodyPr wrap="square" rtlCol="0">
            <a:spAutoFit/>
          </a:bodyPr>
          <a:lstStyle/>
          <a:p>
            <a:pPr lvl="1"/>
            <a:r>
              <a:rPr lang="en-US" sz="2800" dirty="0"/>
              <a:t>Key Aspect #6</a:t>
            </a:r>
            <a:br>
              <a:rPr lang="en-US" sz="2200" dirty="0"/>
            </a:br>
            <a:endParaRPr lang="en-US" sz="1400" dirty="0"/>
          </a:p>
          <a:p>
            <a:pPr lvl="1"/>
            <a:r>
              <a:rPr lang="en-US" sz="2200" dirty="0"/>
              <a:t>Clarifies quorum issue for Membership and Board</a:t>
            </a:r>
          </a:p>
        </p:txBody>
      </p:sp>
      <p:sp>
        <p:nvSpPr>
          <p:cNvPr id="2" name="TextBox 1">
            <a:extLst>
              <a:ext uri="{FF2B5EF4-FFF2-40B4-BE49-F238E27FC236}">
                <a16:creationId xmlns:a16="http://schemas.microsoft.com/office/drawing/2014/main" id="{AEA2BC9B-12A8-E256-CA12-C5E9B7854424}"/>
              </a:ext>
            </a:extLst>
          </p:cNvPr>
          <p:cNvSpPr txBox="1"/>
          <p:nvPr/>
        </p:nvSpPr>
        <p:spPr>
          <a:xfrm>
            <a:off x="1080655" y="2226623"/>
            <a:ext cx="9868394" cy="2339102"/>
          </a:xfrm>
          <a:prstGeom prst="rect">
            <a:avLst/>
          </a:prstGeom>
          <a:noFill/>
          <a:ln>
            <a:solidFill>
              <a:schemeClr val="tx1"/>
            </a:solidFill>
          </a:ln>
        </p:spPr>
        <p:txBody>
          <a:bodyPr wrap="square" rtlCol="0">
            <a:spAutoFit/>
          </a:bodyPr>
          <a:lstStyle/>
          <a:p>
            <a:pPr marR="0" lvl="1">
              <a:spcBef>
                <a:spcPts val="800"/>
              </a:spcBef>
              <a:spcAft>
                <a:spcPts val="0"/>
              </a:spcAft>
              <a:tabLst>
                <a:tab pos="1143000" algn="l"/>
              </a:tabLst>
            </a:pPr>
            <a:r>
              <a:rPr lang="en-US" sz="1400" b="1" dirty="0">
                <a:effectLst/>
                <a:latin typeface="Times New Roman" panose="02020603050405020304" pitchFamily="18" charset="0"/>
                <a:ea typeface="Times New Roman" panose="02020603050405020304" pitchFamily="18" charset="0"/>
              </a:rPr>
              <a:t>V. Wake CoC Membership. </a:t>
            </a:r>
            <a:br>
              <a:rPr lang="en-US" sz="1400" b="1" dirty="0">
                <a:effectLst/>
                <a:latin typeface="Times New Roman" panose="02020603050405020304" pitchFamily="18" charset="0"/>
                <a:ea typeface="Times New Roman" panose="02020603050405020304" pitchFamily="18" charset="0"/>
              </a:rPr>
            </a:br>
            <a:r>
              <a:rPr lang="en-US" sz="1400" b="1" dirty="0">
                <a:effectLst/>
                <a:latin typeface="Times New Roman" panose="02020603050405020304" pitchFamily="18" charset="0"/>
                <a:ea typeface="Times New Roman" panose="02020603050405020304" pitchFamily="18" charset="0"/>
              </a:rPr>
              <a:t>	E. Voting</a:t>
            </a:r>
          </a:p>
          <a:p>
            <a:pPr marL="685800" lvl="1" indent="-228600">
              <a:spcBef>
                <a:spcPts val="800"/>
              </a:spcBef>
              <a:buAutoNum type="arabicPeriod" startAt="2"/>
              <a:tabLst>
                <a:tab pos="1143000" algn="l"/>
              </a:tabLst>
            </a:pPr>
            <a:r>
              <a:rPr lang="en-US" sz="1400" b="0" dirty="0">
                <a:effectLst/>
                <a:latin typeface="Times New Roman" panose="02020603050405020304" pitchFamily="18" charset="0"/>
                <a:ea typeface="Arial" panose="020B0604020202020204" pitchFamily="34" charset="0"/>
              </a:rPr>
              <a:t>Any item requiring a vote must appear on the official meeting agenda, publicized at least ten (10) calendar days in advance of the meeting. Approval by vote requires a simple majority of the full Wake CoC Membership as of the date an item appears on an official agenda to be voted upon. </a:t>
            </a:r>
            <a:endParaRPr lang="en-US" sz="1400" b="1" dirty="0">
              <a:latin typeface="Times New Roman" panose="02020603050405020304" pitchFamily="18" charset="0"/>
              <a:ea typeface="Times New Roman" panose="02020603050405020304" pitchFamily="18" charset="0"/>
            </a:endParaRPr>
          </a:p>
          <a:p>
            <a:pPr marR="0" lvl="1">
              <a:spcBef>
                <a:spcPts val="800"/>
              </a:spcBef>
              <a:spcAft>
                <a:spcPts val="0"/>
              </a:spcAft>
              <a:tabLst>
                <a:tab pos="1143000" algn="l"/>
              </a:tabLst>
            </a:pPr>
            <a:r>
              <a:rPr lang="en-US" sz="1400" b="1" dirty="0">
                <a:effectLst/>
                <a:latin typeface="Times New Roman" panose="02020603050405020304" pitchFamily="18" charset="0"/>
                <a:ea typeface="Times New Roman" panose="02020603050405020304" pitchFamily="18" charset="0"/>
              </a:rPr>
              <a:t>VI. Wake CoC Governing Board</a:t>
            </a:r>
          </a:p>
          <a:p>
            <a:pPr marR="0" lvl="1">
              <a:spcBef>
                <a:spcPts val="800"/>
              </a:spcBef>
              <a:spcAft>
                <a:spcPts val="0"/>
              </a:spcAft>
              <a:tabLst>
                <a:tab pos="1143000" algn="l"/>
              </a:tabLst>
            </a:pPr>
            <a:r>
              <a:rPr lang="en-US" sz="1400" b="1"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K. Quorum. </a:t>
            </a:r>
            <a:r>
              <a:rPr lang="en-US" sz="1400" dirty="0">
                <a:effectLst/>
                <a:latin typeface="Times New Roman" panose="02020603050405020304" pitchFamily="18" charset="0"/>
                <a:ea typeface="Times New Roman" panose="02020603050405020304" pitchFamily="18" charset="0"/>
              </a:rPr>
              <a:t>A simple majority of the full Wake CoC Governing Board membership constitutes a quorum. Attendance at a meeting is defined as in-person or via telephone/video when available. Votes may also be held and confirmed by the same quorum via email, for time-sensitive situations.</a:t>
            </a:r>
          </a:p>
        </p:txBody>
      </p:sp>
    </p:spTree>
    <p:extLst>
      <p:ext uri="{BB962C8B-B14F-4D97-AF65-F5344CB8AC3E}">
        <p14:creationId xmlns:p14="http://schemas.microsoft.com/office/powerpoint/2010/main" val="381960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689264" y="506217"/>
            <a:ext cx="10651175" cy="1077218"/>
          </a:xfrm>
          <a:prstGeom prst="rect">
            <a:avLst/>
          </a:prstGeom>
          <a:noFill/>
        </p:spPr>
        <p:txBody>
          <a:bodyPr wrap="square" rtlCol="0">
            <a:spAutoFit/>
          </a:bodyPr>
          <a:lstStyle/>
          <a:p>
            <a:pPr lvl="1"/>
            <a:r>
              <a:rPr lang="en-US" sz="2800" dirty="0"/>
              <a:t>Key Aspect #7</a:t>
            </a:r>
            <a:br>
              <a:rPr lang="en-US" sz="2200" dirty="0"/>
            </a:br>
            <a:endParaRPr lang="en-US" sz="1400" dirty="0"/>
          </a:p>
          <a:p>
            <a:pPr lvl="1"/>
            <a:r>
              <a:rPr lang="en-US" sz="2200" dirty="0"/>
              <a:t>Sets out what CoC Membership votes on</a:t>
            </a:r>
          </a:p>
        </p:txBody>
      </p:sp>
      <p:sp>
        <p:nvSpPr>
          <p:cNvPr id="2" name="TextBox 1">
            <a:extLst>
              <a:ext uri="{FF2B5EF4-FFF2-40B4-BE49-F238E27FC236}">
                <a16:creationId xmlns:a16="http://schemas.microsoft.com/office/drawing/2014/main" id="{DE799B57-2063-B567-1550-29FA1FAD4054}"/>
              </a:ext>
            </a:extLst>
          </p:cNvPr>
          <p:cNvSpPr txBox="1"/>
          <p:nvPr/>
        </p:nvSpPr>
        <p:spPr>
          <a:xfrm>
            <a:off x="1080655" y="2226623"/>
            <a:ext cx="9868394" cy="2525563"/>
          </a:xfrm>
          <a:prstGeom prst="rect">
            <a:avLst/>
          </a:prstGeom>
          <a:noFill/>
          <a:ln>
            <a:solidFill>
              <a:schemeClr val="tx1"/>
            </a:solidFill>
          </a:ln>
        </p:spPr>
        <p:txBody>
          <a:bodyPr wrap="square" rtlCol="0">
            <a:spAutoFit/>
          </a:bodyPr>
          <a:lstStyle/>
          <a:p>
            <a:pPr marR="0" lvl="2">
              <a:spcBef>
                <a:spcPts val="800"/>
              </a:spcBef>
              <a:spcAft>
                <a:spcPts val="0"/>
              </a:spcAft>
              <a:tabLst>
                <a:tab pos="1600200" algn="l"/>
              </a:tabLst>
            </a:pPr>
            <a:r>
              <a:rPr lang="en-US" sz="1400" b="1" dirty="0">
                <a:effectLst/>
                <a:latin typeface="Times New Roman" panose="02020603050405020304" pitchFamily="18" charset="0"/>
                <a:ea typeface="Arial" panose="020B0604020202020204" pitchFamily="34" charset="0"/>
              </a:rPr>
              <a:t>3.     Items to be voted on by the Wake CoC Membership include but are not limited to:</a:t>
            </a:r>
            <a:endParaRPr lang="en-US" sz="1400" b="1" dirty="0">
              <a:effectLst/>
              <a:latin typeface="Arial" panose="020B0604020202020204" pitchFamily="34" charset="0"/>
              <a:ea typeface="Arial" panose="020B0604020202020204" pitchFamily="34"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Annual updates to the Wake CoC Charter and any exhibits attached thereto.</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All general policies or procedures that apply to the Wake CoC. </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Written agreement designating the Wake CoC Collaborative Applicant.</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Written agreement designating the Wake CoC HMIS Lead. </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Each member of the Governing Board after recommendation by the Nominations Committee.</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Any other written agreement between the Wake CoC and a third party necessary for fulfilling the responsibilities of the Wake CoC as required by applicable federal, state, and local laws and regulations.</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607658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770412" y="332764"/>
            <a:ext cx="10651175" cy="1077218"/>
          </a:xfrm>
          <a:prstGeom prst="rect">
            <a:avLst/>
          </a:prstGeom>
          <a:noFill/>
        </p:spPr>
        <p:txBody>
          <a:bodyPr wrap="square" rtlCol="0">
            <a:spAutoFit/>
          </a:bodyPr>
          <a:lstStyle/>
          <a:p>
            <a:pPr lvl="1"/>
            <a:r>
              <a:rPr lang="en-US" sz="2800" dirty="0"/>
              <a:t>Key Aspect #8</a:t>
            </a:r>
            <a:br>
              <a:rPr lang="en-US" sz="2200" dirty="0"/>
            </a:br>
            <a:endParaRPr lang="en-US" sz="1400" dirty="0"/>
          </a:p>
          <a:p>
            <a:pPr lvl="1"/>
            <a:r>
              <a:rPr lang="en-US" sz="2200" dirty="0"/>
              <a:t>Sets out Governing Board role</a:t>
            </a:r>
          </a:p>
        </p:txBody>
      </p:sp>
      <p:sp>
        <p:nvSpPr>
          <p:cNvPr id="2" name="TextBox 1">
            <a:extLst>
              <a:ext uri="{FF2B5EF4-FFF2-40B4-BE49-F238E27FC236}">
                <a16:creationId xmlns:a16="http://schemas.microsoft.com/office/drawing/2014/main" id="{75C5EED4-C921-E471-EC26-C7AED4E84E33}"/>
              </a:ext>
            </a:extLst>
          </p:cNvPr>
          <p:cNvSpPr txBox="1"/>
          <p:nvPr/>
        </p:nvSpPr>
        <p:spPr>
          <a:xfrm>
            <a:off x="1059389" y="1631200"/>
            <a:ext cx="9868394" cy="5098832"/>
          </a:xfrm>
          <a:prstGeom prst="rect">
            <a:avLst/>
          </a:prstGeom>
          <a:noFill/>
          <a:ln>
            <a:solidFill>
              <a:schemeClr val="tx1"/>
            </a:solidFill>
          </a:ln>
        </p:spPr>
        <p:txBody>
          <a:bodyPr wrap="square" rtlCol="0">
            <a:spAutoFit/>
          </a:bodyPr>
          <a:lstStyle/>
          <a:p>
            <a:pPr marL="742950" marR="0" lvl="1" indent="-285750">
              <a:spcBef>
                <a:spcPts val="800"/>
              </a:spcBef>
              <a:spcAft>
                <a:spcPts val="0"/>
              </a:spcAft>
              <a:buFont typeface="+mj-lt"/>
              <a:buAutoNum type="alphaUcPeriod"/>
              <a:tabLst>
                <a:tab pos="1143000" algn="l"/>
              </a:tabLst>
            </a:pPr>
            <a:r>
              <a:rPr lang="en-US" sz="1400" b="1" dirty="0">
                <a:effectLst/>
                <a:latin typeface="Times New Roman" panose="02020603050405020304" pitchFamily="18" charset="0"/>
                <a:ea typeface="Times New Roman" panose="02020603050405020304" pitchFamily="18" charset="0"/>
              </a:rPr>
              <a:t>Roles and Responsibilities of the Wake CoC Governing Board. To make homelessness rare, brief, and non-recurring, the Board’s responsibilities shall include:</a:t>
            </a: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Engage community leaders to develop and implement comprehensive strategies to reduce and end homelessness in Wake County.</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Assess and monitor the performance of the Wake CoC, identify gaps, develop and implement strategies to address gaps, and improve the overall Wake CoC performance, including implementation of best practices.</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Consult with the Collaborative Applicant and HMIS Lead to develop, follow, and update the Governance Charter as needed.</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Recommend any Charter amendments to the Wake CoC Membership for a vote as they arise.</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Receive recommendations on the recipient and sub-recipient performance targets appropriate for population and program type, along with performance and outcomes of ESG and Wake CoC programs. </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Approve the Wake CoC HMIS data privacy plan, data security plan, and data quality plan.</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Establish priorities that align with local and federal policies for recommending projects for Wake CoC-related grant funding.</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Coordinate with the Collaborative Applicant on any other funding related to Wake CoC activities or funding. </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Call meetings of the full Wake CoC membership at least quarterly.</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Appoint Committees and Workgroups to facilitate the work of the Wake CoC.</a:t>
            </a:r>
            <a:endParaRPr lang="en-US" sz="1400" b="1" dirty="0">
              <a:effectLst/>
              <a:latin typeface="Arial" panose="020B0604020202020204" pitchFamily="34" charset="0"/>
              <a:ea typeface="Arial" panose="020B0604020202020204" pitchFamily="34" charset="0"/>
            </a:endParaRPr>
          </a:p>
          <a:p>
            <a:pPr marL="1143000" marR="0" lvl="2" indent="-228600">
              <a:spcBef>
                <a:spcPts val="800"/>
              </a:spcBef>
              <a:spcAft>
                <a:spcPts val="0"/>
              </a:spcAft>
              <a:buFont typeface="+mj-lt"/>
              <a:buAutoNum type="arabicPeriod"/>
              <a:tabLst>
                <a:tab pos="1600200" algn="l"/>
              </a:tabLst>
            </a:pPr>
            <a:r>
              <a:rPr lang="en-US" sz="1400" b="0" dirty="0">
                <a:effectLst/>
                <a:latin typeface="Times New Roman" panose="02020603050405020304" pitchFamily="18" charset="0"/>
                <a:ea typeface="Arial" panose="020B0604020202020204" pitchFamily="34" charset="0"/>
              </a:rPr>
              <a:t>Review annual work plans submitted by Wake CoC Committees.</a:t>
            </a:r>
            <a:endParaRPr lang="en-US" sz="1400" b="1"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50542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770412" y="559380"/>
            <a:ext cx="10651175" cy="1415772"/>
          </a:xfrm>
          <a:prstGeom prst="rect">
            <a:avLst/>
          </a:prstGeom>
          <a:noFill/>
        </p:spPr>
        <p:txBody>
          <a:bodyPr wrap="square" rtlCol="0">
            <a:spAutoFit/>
          </a:bodyPr>
          <a:lstStyle/>
          <a:p>
            <a:pPr lvl="1"/>
            <a:r>
              <a:rPr lang="en-US" sz="2800" dirty="0"/>
              <a:t>Key Aspect #9</a:t>
            </a:r>
            <a:br>
              <a:rPr lang="en-US" sz="2200" dirty="0"/>
            </a:br>
            <a:endParaRPr lang="en-US" sz="1400" dirty="0"/>
          </a:p>
          <a:p>
            <a:pPr lvl="1"/>
            <a:r>
              <a:rPr lang="en-US" sz="2200" dirty="0"/>
              <a:t>Establishes new voting process that can be tracked and audited and allows more time for members to educate themselves and for more members to participate</a:t>
            </a:r>
          </a:p>
        </p:txBody>
      </p:sp>
      <p:sp>
        <p:nvSpPr>
          <p:cNvPr id="2" name="TextBox 1">
            <a:extLst>
              <a:ext uri="{FF2B5EF4-FFF2-40B4-BE49-F238E27FC236}">
                <a16:creationId xmlns:a16="http://schemas.microsoft.com/office/drawing/2014/main" id="{05656DAF-AE04-7EAD-590D-774A716D0BD9}"/>
              </a:ext>
            </a:extLst>
          </p:cNvPr>
          <p:cNvSpPr txBox="1"/>
          <p:nvPr/>
        </p:nvSpPr>
        <p:spPr>
          <a:xfrm>
            <a:off x="1161802" y="2385287"/>
            <a:ext cx="9868394" cy="2875082"/>
          </a:xfrm>
          <a:prstGeom prst="rect">
            <a:avLst/>
          </a:prstGeom>
          <a:noFill/>
          <a:ln>
            <a:solidFill>
              <a:schemeClr val="tx1"/>
            </a:solidFill>
          </a:ln>
        </p:spPr>
        <p:txBody>
          <a:bodyPr wrap="square" rtlCol="0">
            <a:spAutoFit/>
          </a:bodyPr>
          <a:lstStyle/>
          <a:p>
            <a:pPr marR="0" lvl="2">
              <a:spcBef>
                <a:spcPts val="800"/>
              </a:spcBef>
              <a:spcAft>
                <a:spcPts val="0"/>
              </a:spcAft>
              <a:tabLst>
                <a:tab pos="1600200" algn="l"/>
              </a:tabLst>
            </a:pPr>
            <a:r>
              <a:rPr lang="en-US" sz="1400" b="1" dirty="0">
                <a:effectLst/>
                <a:latin typeface="Times New Roman" panose="02020603050405020304" pitchFamily="18" charset="0"/>
                <a:ea typeface="Arial" panose="020B0604020202020204" pitchFamily="34" charset="0"/>
              </a:rPr>
              <a:t>4.     Voting procedure. </a:t>
            </a:r>
            <a:r>
              <a:rPr lang="en-US" sz="1400" b="0" dirty="0">
                <a:effectLst/>
                <a:latin typeface="Times New Roman" panose="02020603050405020304" pitchFamily="18" charset="0"/>
                <a:ea typeface="Arial" panose="020B0604020202020204" pitchFamily="34" charset="0"/>
              </a:rPr>
              <a:t>Once a motion to approve an agenda item has been seconded during a Wake CoC membership meeting, a ballot shall be sent by email to the then-current list of the Wake CoC Membership. The ballot shall contain the following:</a:t>
            </a:r>
            <a:endParaRPr lang="en-US" sz="1400" b="1" dirty="0">
              <a:effectLst/>
              <a:latin typeface="Arial" panose="020B0604020202020204" pitchFamily="34" charset="0"/>
              <a:ea typeface="Arial" panose="020B0604020202020204" pitchFamily="34"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The text of the motion, along with all associated documents needed to evaluate the pending motion.</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Instructions stating that each member shall return said ballot to the following </a:t>
            </a:r>
            <a:r>
              <a:rPr lang="en-US" sz="1400" i="0" dirty="0">
                <a:solidFill>
                  <a:srgbClr val="000000"/>
                </a:solidFill>
                <a:effectLst/>
                <a:highlight>
                  <a:srgbClr val="FFFF00"/>
                </a:highlight>
                <a:latin typeface="Times New Roman" panose="02020603050405020304" pitchFamily="18" charset="0"/>
                <a:ea typeface="MS Gothic" panose="020B0609070205080204" pitchFamily="49" charset="-128"/>
                <a:cs typeface="Times New Roman" panose="02020603050405020304" pitchFamily="18" charset="0"/>
              </a:rPr>
              <a:t>email address:______</a:t>
            </a: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 containing the member’s vote no later than ten (10) business days after the ballot was emailed to the Wake CoC Membership.</a:t>
            </a:r>
            <a:endParaRPr lang="en-US" sz="1400" i="1" dirty="0">
              <a:solidFill>
                <a:srgbClr val="2F5496"/>
              </a:solidFill>
              <a:latin typeface="Calibri Light" panose="020F0302020204030204" pitchFamily="34" charset="0"/>
              <a:ea typeface="MS Gothic" panose="020B0609070205080204" pitchFamily="49" charset="-128"/>
              <a:cs typeface="Times New Roman" panose="02020603050405020304" pitchFamily="18" charset="0"/>
            </a:endParaRPr>
          </a:p>
          <a:p>
            <a:pPr marR="0" lvl="3">
              <a:lnSpc>
                <a:spcPct val="107000"/>
              </a:lnSpc>
              <a:spcBef>
                <a:spcPts val="800"/>
              </a:spcBef>
              <a:spcAft>
                <a:spcPts val="0"/>
              </a:spcAft>
              <a:tabLst>
                <a:tab pos="2057400" algn="l"/>
              </a:tabLst>
            </a:pPr>
            <a:r>
              <a:rPr lang="en-US" sz="1400" kern="0" dirty="0">
                <a:effectLst/>
                <a:latin typeface="Times New Roman" panose="02020603050405020304" pitchFamily="18" charset="0"/>
                <a:ea typeface="Calibri" panose="020F0502020204030204" pitchFamily="34" charset="0"/>
              </a:rPr>
              <a:t>The results of all Wake CoC membership votes shall be tallied and emailed to the Wake CoC membership along with the draft minutes of the meeting at which the item appeared on the agenda no later than ten (10) business days after the deadline to vote on a particular agenda item expired. The results shall also be posted to the Wake CoC website the same day that the results are emailed to the Wake CoC membership</a:t>
            </a:r>
            <a:r>
              <a:rPr lang="en-US" sz="1100" kern="0" dirty="0">
                <a:effectLst/>
                <a:latin typeface="Times New Roman" panose="02020603050405020304" pitchFamily="18" charset="0"/>
                <a:ea typeface="Calibri" panose="020F0502020204030204" pitchFamily="34" charset="0"/>
              </a:rPr>
              <a:t>.</a:t>
            </a:r>
            <a:endParaRPr lang="en-US" sz="11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55396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D05B8-90F1-004F-36F0-3D609EEFE6D2}"/>
              </a:ext>
            </a:extLst>
          </p:cNvPr>
          <p:cNvSpPr txBox="1"/>
          <p:nvPr/>
        </p:nvSpPr>
        <p:spPr>
          <a:xfrm>
            <a:off x="770412" y="604210"/>
            <a:ext cx="10651175" cy="1415772"/>
          </a:xfrm>
          <a:prstGeom prst="rect">
            <a:avLst/>
          </a:prstGeom>
          <a:noFill/>
        </p:spPr>
        <p:txBody>
          <a:bodyPr wrap="square" rtlCol="0">
            <a:spAutoFit/>
          </a:bodyPr>
          <a:lstStyle/>
          <a:p>
            <a:pPr lvl="1"/>
            <a:r>
              <a:rPr lang="en-US" sz="2800" dirty="0"/>
              <a:t>Key Aspect #10</a:t>
            </a:r>
            <a:br>
              <a:rPr lang="en-US" sz="2200" dirty="0"/>
            </a:br>
            <a:endParaRPr lang="en-US" sz="1400" dirty="0"/>
          </a:p>
          <a:p>
            <a:pPr lvl="1"/>
            <a:r>
              <a:rPr lang="en-US" sz="2200" dirty="0"/>
              <a:t>Requires standing committees to produce annual work plans to be reviewed by the Wake CoC Governing Board </a:t>
            </a:r>
          </a:p>
        </p:txBody>
      </p:sp>
      <p:sp>
        <p:nvSpPr>
          <p:cNvPr id="2" name="TextBox 1">
            <a:extLst>
              <a:ext uri="{FF2B5EF4-FFF2-40B4-BE49-F238E27FC236}">
                <a16:creationId xmlns:a16="http://schemas.microsoft.com/office/drawing/2014/main" id="{54F01F59-A50A-E37A-BFC7-8E5B2F87AE3D}"/>
              </a:ext>
            </a:extLst>
          </p:cNvPr>
          <p:cNvSpPr txBox="1"/>
          <p:nvPr/>
        </p:nvSpPr>
        <p:spPr>
          <a:xfrm>
            <a:off x="1080655" y="2606638"/>
            <a:ext cx="9868394" cy="3647152"/>
          </a:xfrm>
          <a:prstGeom prst="rect">
            <a:avLst/>
          </a:prstGeom>
          <a:noFill/>
          <a:ln>
            <a:solidFill>
              <a:schemeClr val="tx1"/>
            </a:solidFill>
          </a:ln>
        </p:spPr>
        <p:txBody>
          <a:bodyPr wrap="square" rtlCol="0">
            <a:spAutoFit/>
          </a:bodyPr>
          <a:lstStyle/>
          <a:p>
            <a:pPr marL="1200150" marR="0" indent="-285750">
              <a:lnSpc>
                <a:spcPct val="107000"/>
              </a:lnSpc>
              <a:spcBef>
                <a:spcPts val="800"/>
              </a:spcBef>
              <a:spcAft>
                <a:spcPts val="0"/>
              </a:spcAft>
              <a:buFont typeface="Arial" panose="020B0604020202020204" pitchFamily="34" charset="0"/>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Funding Review Committee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shall submit an Annual Work Plan to the Wake CoC Governing Board no later than December 31st of each year.</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marL="1200150" indent="-285750">
              <a:lnSpc>
                <a:spcPct val="107000"/>
              </a:lnSpc>
              <a:spcBef>
                <a:spcPts val="800"/>
              </a:spcBef>
              <a:buFont typeface="Arial" panose="020B0604020202020204" pitchFamily="34" charset="0"/>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Nominations Committee</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shall submit an Annual Work Plan to the Wake CoC Governing Board no later than December 31st of each year.</a:t>
            </a:r>
          </a:p>
          <a:p>
            <a:pPr marL="1200150" indent="-285750">
              <a:lnSpc>
                <a:spcPct val="107000"/>
              </a:lnSpc>
              <a:spcBef>
                <a:spcPts val="800"/>
              </a:spcBef>
              <a:buFont typeface="Arial" panose="020B0604020202020204" pitchFamily="34" charset="0"/>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Coordinated Entry System Committee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shall submit an Annual Work Plan to the Wake CoC Governing Board no later than December 31st of each year.</a:t>
            </a:r>
          </a:p>
          <a:p>
            <a:pPr marL="1200150" indent="-285750">
              <a:lnSpc>
                <a:spcPct val="107000"/>
              </a:lnSpc>
              <a:spcBef>
                <a:spcPts val="800"/>
              </a:spcBef>
              <a:buFont typeface="Arial" panose="020B0604020202020204" pitchFamily="34" charset="0"/>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Data Advisory Committee</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shall submit an Annual Work Plan to the Wake CoC Governing Board no later than December 31st of each year.</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marL="1200150" indent="-285750">
              <a:lnSpc>
                <a:spcPct val="107000"/>
              </a:lnSpc>
              <a:spcBef>
                <a:spcPts val="800"/>
              </a:spcBef>
              <a:buFont typeface="Arial" panose="020B0604020202020204" pitchFamily="34" charset="0"/>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Homeless Emergency Response Committee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shall submit an Annual Work Plan to the Wake CoC Governing Board no later than December 31st of each year.</a:t>
            </a:r>
          </a:p>
          <a:p>
            <a:pPr marL="1200150" indent="-285750">
              <a:lnSpc>
                <a:spcPct val="107000"/>
              </a:lnSpc>
              <a:spcBef>
                <a:spcPts val="800"/>
              </a:spcBef>
              <a:buFont typeface="Arial" panose="020B0604020202020204" pitchFamily="34" charset="0"/>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Racial Equity Committee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shall submit an Annual Work Plan to the Wake CoC Governing Board no later than December 31st of each 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80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5847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7E0F6-AE6E-C4D5-F6F0-C8C1E60AD7C0}"/>
              </a:ext>
            </a:extLst>
          </p:cNvPr>
          <p:cNvSpPr>
            <a:spLocks noGrp="1"/>
          </p:cNvSpPr>
          <p:nvPr>
            <p:ph type="title"/>
          </p:nvPr>
        </p:nvSpPr>
        <p:spPr>
          <a:xfrm>
            <a:off x="838200" y="2766218"/>
            <a:ext cx="10515600" cy="1325563"/>
          </a:xfrm>
        </p:spPr>
        <p:txBody>
          <a:bodyPr/>
          <a:lstStyle/>
          <a:p>
            <a:pPr algn="ctr"/>
            <a:r>
              <a:rPr lang="en-US" b="1" dirty="0"/>
              <a:t>Comment Period Closes May 23, 2024</a:t>
            </a:r>
          </a:p>
        </p:txBody>
      </p:sp>
    </p:spTree>
    <p:extLst>
      <p:ext uri="{BB962C8B-B14F-4D97-AF65-F5344CB8AC3E}">
        <p14:creationId xmlns:p14="http://schemas.microsoft.com/office/powerpoint/2010/main" val="1920152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4" name="Freeform: Shape 43">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AF5BC9-70B0-4926-BFB2-33DFA81D0044}"/>
              </a:ext>
            </a:extLst>
          </p:cNvPr>
          <p:cNvSpPr>
            <a:spLocks noGrp="1"/>
          </p:cNvSpPr>
          <p:nvPr>
            <p:ph type="title"/>
          </p:nvPr>
        </p:nvSpPr>
        <p:spPr>
          <a:xfrm>
            <a:off x="2555631" y="1260298"/>
            <a:ext cx="7080738" cy="4337403"/>
          </a:xfrm>
        </p:spPr>
        <p:txBody>
          <a:bodyPr vert="horz" lIns="91440" tIns="45720" rIns="91440" bIns="45720" rtlCol="0">
            <a:normAutofit/>
          </a:bodyPr>
          <a:lstStyle/>
          <a:p>
            <a:pPr algn="ctr"/>
            <a:r>
              <a:rPr lang="en-US" sz="5400" b="1" dirty="0">
                <a:solidFill>
                  <a:schemeClr val="bg1"/>
                </a:solidFill>
                <a:ea typeface="+mj-lt"/>
                <a:cs typeface="+mj-lt"/>
              </a:rPr>
              <a:t>Next Steps</a:t>
            </a:r>
            <a:endParaRPr lang="en-US" sz="5400" b="1" dirty="0">
              <a:solidFill>
                <a:schemeClr val="bg1"/>
              </a:solidFill>
              <a:ea typeface="Calibri Light"/>
              <a:cs typeface="Calibri Light"/>
            </a:endParaRPr>
          </a:p>
        </p:txBody>
      </p:sp>
    </p:spTree>
    <p:extLst>
      <p:ext uri="{BB962C8B-B14F-4D97-AF65-F5344CB8AC3E}">
        <p14:creationId xmlns:p14="http://schemas.microsoft.com/office/powerpoint/2010/main" val="154713437"/>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4" name="Freeform: Shape 43">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AF5BC9-70B0-4926-BFB2-33DFA81D0044}"/>
              </a:ext>
            </a:extLst>
          </p:cNvPr>
          <p:cNvSpPr>
            <a:spLocks noGrp="1"/>
          </p:cNvSpPr>
          <p:nvPr>
            <p:ph type="title"/>
          </p:nvPr>
        </p:nvSpPr>
        <p:spPr>
          <a:xfrm>
            <a:off x="2555631" y="1260298"/>
            <a:ext cx="7080738" cy="4337403"/>
          </a:xfrm>
        </p:spPr>
        <p:txBody>
          <a:bodyPr vert="horz" lIns="91440" tIns="45720" rIns="91440" bIns="45720" rtlCol="0">
            <a:normAutofit/>
          </a:bodyPr>
          <a:lstStyle/>
          <a:p>
            <a:pPr algn="ctr"/>
            <a:r>
              <a:rPr lang="en-US" sz="5400" b="1" dirty="0">
                <a:solidFill>
                  <a:schemeClr val="bg1"/>
                </a:solidFill>
                <a:ea typeface="+mj-lt"/>
                <a:cs typeface="+mj-lt"/>
              </a:rPr>
              <a:t>Questions?</a:t>
            </a:r>
            <a:endParaRPr lang="en-US" sz="5400" b="1" dirty="0">
              <a:solidFill>
                <a:schemeClr val="bg1"/>
              </a:solidFill>
              <a:ea typeface="Calibri Light"/>
              <a:cs typeface="Calibri Light"/>
            </a:endParaRPr>
          </a:p>
        </p:txBody>
      </p:sp>
    </p:spTree>
    <p:extLst>
      <p:ext uri="{BB962C8B-B14F-4D97-AF65-F5344CB8AC3E}">
        <p14:creationId xmlns:p14="http://schemas.microsoft.com/office/powerpoint/2010/main" val="75127449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C6F17A61-3DEB-4674-B66A-6BF1ED10F79C}"/>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5400" b="1" dirty="0"/>
              <a:t>AGENDA</a:t>
            </a:r>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1B8452C7-DD40-41B4-AC82-90FA4C91584A}"/>
              </a:ext>
            </a:extLst>
          </p:cNvPr>
          <p:cNvSpPr>
            <a:spLocks noGrp="1"/>
          </p:cNvSpPr>
          <p:nvPr>
            <p:ph sz="half" idx="1"/>
          </p:nvPr>
        </p:nvSpPr>
        <p:spPr>
          <a:xfrm>
            <a:off x="427429" y="2872899"/>
            <a:ext cx="5167126" cy="3320668"/>
          </a:xfrm>
        </p:spPr>
        <p:txBody>
          <a:bodyPr vert="horz" lIns="91440" tIns="45720" rIns="91440" bIns="45720" rtlCol="0" anchor="t">
            <a:normAutofit/>
          </a:bodyPr>
          <a:lstStyle/>
          <a:p>
            <a:r>
              <a:rPr lang="en-US" sz="2200" dirty="0">
                <a:ea typeface="Calibri"/>
                <a:cs typeface="Calibri"/>
              </a:rPr>
              <a:t>Why Revise Charter?</a:t>
            </a:r>
          </a:p>
          <a:p>
            <a:r>
              <a:rPr lang="en-US" sz="2200" dirty="0">
                <a:ea typeface="Calibri"/>
                <a:cs typeface="Calibri"/>
              </a:rPr>
              <a:t>Review Key Aspects of Draft Charter</a:t>
            </a:r>
          </a:p>
          <a:p>
            <a:r>
              <a:rPr lang="en-US" sz="2200" dirty="0">
                <a:ea typeface="Calibri"/>
                <a:cs typeface="Calibri"/>
              </a:rPr>
              <a:t>Comment Period Closes 5.23.24</a:t>
            </a:r>
          </a:p>
          <a:p>
            <a:r>
              <a:rPr lang="en-US" sz="2200" dirty="0">
                <a:ea typeface="Calibri"/>
                <a:cs typeface="Calibri"/>
              </a:rPr>
              <a:t>Questions?</a:t>
            </a:r>
          </a:p>
        </p:txBody>
      </p:sp>
      <p:pic>
        <p:nvPicPr>
          <p:cNvPr id="5" name="Picture 4" descr="Logo, company name&#10;&#10;Description automatically generated">
            <a:extLst>
              <a:ext uri="{FF2B5EF4-FFF2-40B4-BE49-F238E27FC236}">
                <a16:creationId xmlns:a16="http://schemas.microsoft.com/office/drawing/2014/main" id="{B1609E80-A75E-4316-6985-0454FD2848D4}"/>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3093" r="3374"/>
          <a:stretch/>
        </p:blipFill>
        <p:spPr>
          <a:xfrm>
            <a:off x="5817470" y="171473"/>
            <a:ext cx="6371482" cy="635223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12259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7E0F6-AE6E-C4D5-F6F0-C8C1E60AD7C0}"/>
              </a:ext>
            </a:extLst>
          </p:cNvPr>
          <p:cNvSpPr>
            <a:spLocks noGrp="1"/>
          </p:cNvSpPr>
          <p:nvPr>
            <p:ph type="title"/>
          </p:nvPr>
        </p:nvSpPr>
        <p:spPr>
          <a:xfrm>
            <a:off x="4647210" y="2235048"/>
            <a:ext cx="2897579" cy="1325563"/>
          </a:xfrm>
        </p:spPr>
        <p:txBody>
          <a:bodyPr>
            <a:noAutofit/>
          </a:bodyPr>
          <a:lstStyle/>
          <a:p>
            <a:pPr algn="ctr"/>
            <a:r>
              <a:rPr lang="en-US" b="1" dirty="0">
                <a:cs typeface="Calibri Light"/>
              </a:rPr>
              <a:t>Thank you!</a:t>
            </a:r>
            <a:endParaRPr lang="en-US" dirty="0"/>
          </a:p>
        </p:txBody>
      </p:sp>
      <p:sp>
        <p:nvSpPr>
          <p:cNvPr id="3" name="TextBox 2">
            <a:extLst>
              <a:ext uri="{FF2B5EF4-FFF2-40B4-BE49-F238E27FC236}">
                <a16:creationId xmlns:a16="http://schemas.microsoft.com/office/drawing/2014/main" id="{B83B55A8-A5A2-DBFB-E97E-A19E77A9F344}"/>
              </a:ext>
            </a:extLst>
          </p:cNvPr>
          <p:cNvSpPr txBox="1"/>
          <p:nvPr/>
        </p:nvSpPr>
        <p:spPr>
          <a:xfrm>
            <a:off x="4383831" y="3788668"/>
            <a:ext cx="3424335" cy="1200329"/>
          </a:xfrm>
          <a:prstGeom prst="rect">
            <a:avLst/>
          </a:prstGeom>
          <a:noFill/>
        </p:spPr>
        <p:txBody>
          <a:bodyPr wrap="none" rtlCol="0">
            <a:spAutoFit/>
          </a:bodyPr>
          <a:lstStyle/>
          <a:p>
            <a:pPr marL="0" indent="0" algn="ctr" rtl="0" eaLnBrk="1" fontAlgn="t" latinLnBrk="0" hangingPunct="1">
              <a:spcBef>
                <a:spcPts val="0"/>
              </a:spcBef>
              <a:spcAft>
                <a:spcPts val="0"/>
              </a:spcAft>
              <a:buNone/>
            </a:pPr>
            <a:r>
              <a:rPr lang="en-US" sz="2400" b="1" dirty="0">
                <a:solidFill>
                  <a:schemeClr val="bg2">
                    <a:lumMod val="25000"/>
                  </a:schemeClr>
                </a:solidFill>
                <a:latin typeface="Arial"/>
                <a:cs typeface="Arial"/>
              </a:rPr>
              <a:t>Reach out:</a:t>
            </a:r>
          </a:p>
          <a:p>
            <a:pPr marL="0" indent="0" algn="ctr" rtl="0" eaLnBrk="1" fontAlgn="t" latinLnBrk="0" hangingPunct="1">
              <a:spcBef>
                <a:spcPts val="0"/>
              </a:spcBef>
              <a:spcAft>
                <a:spcPts val="0"/>
              </a:spcAft>
              <a:buNone/>
            </a:pPr>
            <a:r>
              <a:rPr lang="en-US" sz="2400" b="1" dirty="0">
                <a:solidFill>
                  <a:schemeClr val="bg2">
                    <a:lumMod val="25000"/>
                  </a:schemeClr>
                </a:solidFill>
                <a:latin typeface="Arial"/>
                <a:cs typeface="Arial"/>
              </a:rPr>
              <a:t>Eric Braun</a:t>
            </a:r>
          </a:p>
          <a:p>
            <a:pPr marL="0" indent="0" algn="ctr" rtl="0" eaLnBrk="1" fontAlgn="t" latinLnBrk="0" hangingPunct="1">
              <a:spcBef>
                <a:spcPts val="0"/>
              </a:spcBef>
              <a:spcAft>
                <a:spcPts val="0"/>
              </a:spcAft>
              <a:buNone/>
            </a:pPr>
            <a:r>
              <a:rPr lang="en-US" sz="2400" b="1" dirty="0">
                <a:solidFill>
                  <a:schemeClr val="accent2">
                    <a:lumMod val="75000"/>
                  </a:schemeClr>
                </a:solidFill>
                <a:latin typeface="Arial"/>
                <a:cs typeface="Arial"/>
              </a:rPr>
              <a:t>braunrha@ebraun.org</a:t>
            </a:r>
          </a:p>
        </p:txBody>
      </p:sp>
    </p:spTree>
    <p:extLst>
      <p:ext uri="{BB962C8B-B14F-4D97-AF65-F5344CB8AC3E}">
        <p14:creationId xmlns:p14="http://schemas.microsoft.com/office/powerpoint/2010/main" val="294881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4" name="Freeform: Shape 43">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AF5BC9-70B0-4926-BFB2-33DFA81D0044}"/>
              </a:ext>
            </a:extLst>
          </p:cNvPr>
          <p:cNvSpPr>
            <a:spLocks noGrp="1"/>
          </p:cNvSpPr>
          <p:nvPr>
            <p:ph type="title"/>
          </p:nvPr>
        </p:nvSpPr>
        <p:spPr>
          <a:xfrm>
            <a:off x="2903415" y="2198402"/>
            <a:ext cx="6385169" cy="2461195"/>
          </a:xfrm>
        </p:spPr>
        <p:txBody>
          <a:bodyPr vert="horz" lIns="91440" tIns="45720" rIns="91440" bIns="45720" rtlCol="0">
            <a:normAutofit/>
          </a:bodyPr>
          <a:lstStyle/>
          <a:p>
            <a:pPr algn="ctr">
              <a:spcBef>
                <a:spcPts val="1000"/>
              </a:spcBef>
            </a:pPr>
            <a:r>
              <a:rPr lang="en-US" sz="5400" b="1" dirty="0">
                <a:solidFill>
                  <a:srgbClr val="000000"/>
                </a:solidFill>
                <a:latin typeface="Calibri Light"/>
                <a:cs typeface="Calibri"/>
              </a:rPr>
              <a:t>Why Revise Charter?</a:t>
            </a:r>
            <a:endParaRPr lang="en-US" sz="5400" b="1" dirty="0">
              <a:solidFill>
                <a:srgbClr val="000000"/>
              </a:solidFill>
              <a:ea typeface="Calibri Light"/>
              <a:cs typeface="Calibri"/>
            </a:endParaRPr>
          </a:p>
          <a:p>
            <a:pPr algn="ctr"/>
            <a:endParaRPr lang="en-US" sz="5400" b="1" kern="1200" dirty="0">
              <a:solidFill>
                <a:schemeClr val="bg1">
                  <a:lumMod val="95000"/>
                  <a:lumOff val="5000"/>
                </a:schemeClr>
              </a:solidFill>
              <a:cs typeface="Calibri Light"/>
            </a:endParaRPr>
          </a:p>
        </p:txBody>
      </p:sp>
    </p:spTree>
    <p:extLst>
      <p:ext uri="{BB962C8B-B14F-4D97-AF65-F5344CB8AC3E}">
        <p14:creationId xmlns:p14="http://schemas.microsoft.com/office/powerpoint/2010/main" val="97844382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B0201-03D2-1E8D-DF4C-7E0C6985FEA7}"/>
              </a:ext>
            </a:extLst>
          </p:cNvPr>
          <p:cNvSpPr>
            <a:spLocks noGrp="1"/>
          </p:cNvSpPr>
          <p:nvPr>
            <p:ph idx="1"/>
          </p:nvPr>
        </p:nvSpPr>
        <p:spPr>
          <a:xfrm>
            <a:off x="838200" y="991590"/>
            <a:ext cx="10515600" cy="5185373"/>
          </a:xfrm>
        </p:spPr>
        <p:txBody>
          <a:bodyPr>
            <a:normAutofit lnSpcReduction="10000"/>
          </a:bodyPr>
          <a:lstStyle/>
          <a:p>
            <a:pPr marL="0" indent="0">
              <a:buNone/>
            </a:pPr>
            <a:r>
              <a:rPr lang="en-US" sz="2400" dirty="0"/>
              <a:t>The Wake CoC Governing Board voted to create a Charter Review workgroup, because: </a:t>
            </a:r>
            <a:br>
              <a:rPr lang="en-US" sz="2400" dirty="0"/>
            </a:br>
            <a:endParaRPr lang="en-US" sz="2400" dirty="0"/>
          </a:p>
          <a:p>
            <a:r>
              <a:rPr lang="en-US" sz="2400" dirty="0"/>
              <a:t>Determining and maintaining membership records was unworkable</a:t>
            </a:r>
          </a:p>
          <a:p>
            <a:r>
              <a:rPr lang="en-US" sz="2400" dirty="0"/>
              <a:t>Voting process was problematic</a:t>
            </a:r>
          </a:p>
          <a:p>
            <a:pPr lvl="1"/>
            <a:r>
              <a:rPr lang="en-US" dirty="0"/>
              <a:t>Attendance was tied to voting eligibility</a:t>
            </a:r>
          </a:p>
          <a:p>
            <a:pPr lvl="1"/>
            <a:r>
              <a:rPr lang="en-US" dirty="0"/>
              <a:t>Tracking who could vote was difficult</a:t>
            </a:r>
          </a:p>
          <a:p>
            <a:pPr lvl="1"/>
            <a:r>
              <a:rPr lang="en-US" dirty="0"/>
              <a:t>Differing membership types made auditing votes difficult</a:t>
            </a:r>
          </a:p>
          <a:p>
            <a:r>
              <a:rPr lang="en-US" sz="2400" dirty="0"/>
              <a:t>Selection/structure/operation of Governing Board was unclear</a:t>
            </a:r>
          </a:p>
          <a:p>
            <a:r>
              <a:rPr lang="en-US" sz="2400" dirty="0"/>
              <a:t>Membership and Governing Board voting was unclear</a:t>
            </a:r>
          </a:p>
          <a:p>
            <a:r>
              <a:rPr lang="en-US" sz="2400" dirty="0"/>
              <a:t>Determining quorum was unclear</a:t>
            </a:r>
          </a:p>
          <a:p>
            <a:r>
              <a:rPr lang="en-US" sz="2400" dirty="0"/>
              <a:t>Lead Agency and Collaborative Applicant </a:t>
            </a:r>
          </a:p>
          <a:p>
            <a:pPr lvl="1"/>
            <a:r>
              <a:rPr lang="en-US" dirty="0"/>
              <a:t>Lacked linkage between Charter and MOU’s-accountability/evaluation</a:t>
            </a:r>
          </a:p>
        </p:txBody>
      </p:sp>
    </p:spTree>
    <p:extLst>
      <p:ext uri="{BB962C8B-B14F-4D97-AF65-F5344CB8AC3E}">
        <p14:creationId xmlns:p14="http://schemas.microsoft.com/office/powerpoint/2010/main" val="113467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4" name="Freeform: Shape 43">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AF5BC9-70B0-4926-BFB2-33DFA81D0044}"/>
              </a:ext>
            </a:extLst>
          </p:cNvPr>
          <p:cNvSpPr>
            <a:spLocks noGrp="1"/>
          </p:cNvSpPr>
          <p:nvPr>
            <p:ph type="title"/>
          </p:nvPr>
        </p:nvSpPr>
        <p:spPr>
          <a:xfrm>
            <a:off x="2555631" y="1260298"/>
            <a:ext cx="7080738" cy="4337403"/>
          </a:xfrm>
        </p:spPr>
        <p:txBody>
          <a:bodyPr vert="horz" lIns="91440" tIns="45720" rIns="91440" bIns="45720" rtlCol="0">
            <a:normAutofit/>
          </a:bodyPr>
          <a:lstStyle/>
          <a:p>
            <a:pPr algn="ctr"/>
            <a:r>
              <a:rPr lang="en-US" sz="5400" b="1" dirty="0">
                <a:solidFill>
                  <a:schemeClr val="bg1"/>
                </a:solidFill>
                <a:ea typeface="+mj-lt"/>
                <a:cs typeface="+mj-lt"/>
              </a:rPr>
              <a:t>10 Key Aspects of </a:t>
            </a:r>
            <a:br>
              <a:rPr lang="en-US" sz="5400" b="1" dirty="0">
                <a:solidFill>
                  <a:schemeClr val="bg1"/>
                </a:solidFill>
                <a:ea typeface="+mj-lt"/>
                <a:cs typeface="+mj-lt"/>
              </a:rPr>
            </a:br>
            <a:r>
              <a:rPr lang="en-US" sz="5400" b="1" dirty="0">
                <a:solidFill>
                  <a:schemeClr val="bg1"/>
                </a:solidFill>
                <a:ea typeface="+mj-lt"/>
                <a:cs typeface="+mj-lt"/>
              </a:rPr>
              <a:t>Draft Charter</a:t>
            </a:r>
            <a:endParaRPr lang="en-US" sz="5400" b="1" dirty="0">
              <a:solidFill>
                <a:schemeClr val="bg1"/>
              </a:solidFill>
              <a:ea typeface="Calibri Light"/>
              <a:cs typeface="Calibri Light"/>
            </a:endParaRPr>
          </a:p>
        </p:txBody>
      </p:sp>
    </p:spTree>
    <p:extLst>
      <p:ext uri="{BB962C8B-B14F-4D97-AF65-F5344CB8AC3E}">
        <p14:creationId xmlns:p14="http://schemas.microsoft.com/office/powerpoint/2010/main" val="21440057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B0201-03D2-1E8D-DF4C-7E0C6985FEA7}"/>
              </a:ext>
            </a:extLst>
          </p:cNvPr>
          <p:cNvSpPr>
            <a:spLocks noGrp="1"/>
          </p:cNvSpPr>
          <p:nvPr>
            <p:ph idx="1"/>
          </p:nvPr>
        </p:nvSpPr>
        <p:spPr>
          <a:xfrm>
            <a:off x="838200" y="657008"/>
            <a:ext cx="10515600" cy="5232875"/>
          </a:xfrm>
        </p:spPr>
        <p:txBody>
          <a:bodyPr>
            <a:normAutofit/>
          </a:bodyPr>
          <a:lstStyle/>
          <a:p>
            <a:pPr marL="457200" lvl="1" indent="0">
              <a:buNone/>
            </a:pPr>
            <a:r>
              <a:rPr lang="en-US" sz="2800" dirty="0"/>
              <a:t>Key Aspect #1 </a:t>
            </a:r>
            <a:br>
              <a:rPr lang="en-US" sz="2200" dirty="0"/>
            </a:br>
            <a:endParaRPr lang="en-US" sz="1400" dirty="0"/>
          </a:p>
          <a:p>
            <a:pPr marL="457200" lvl="1" indent="0">
              <a:buNone/>
            </a:pPr>
            <a:r>
              <a:rPr lang="en-US" sz="2200" dirty="0"/>
              <a:t>Refine Governing Board membership to ensure diversity and cross-sector representation</a:t>
            </a:r>
          </a:p>
        </p:txBody>
      </p:sp>
      <p:sp>
        <p:nvSpPr>
          <p:cNvPr id="5" name="TextBox 4">
            <a:extLst>
              <a:ext uri="{FF2B5EF4-FFF2-40B4-BE49-F238E27FC236}">
                <a16:creationId xmlns:a16="http://schemas.microsoft.com/office/drawing/2014/main" id="{B201CB39-E2AB-810E-A695-4901895CA6CB}"/>
              </a:ext>
            </a:extLst>
          </p:cNvPr>
          <p:cNvSpPr txBox="1"/>
          <p:nvPr/>
        </p:nvSpPr>
        <p:spPr>
          <a:xfrm>
            <a:off x="1238992" y="2121679"/>
            <a:ext cx="9714016" cy="4390369"/>
          </a:xfrm>
          <a:prstGeom prst="rect">
            <a:avLst/>
          </a:prstGeom>
          <a:noFill/>
          <a:ln>
            <a:solidFill>
              <a:schemeClr val="tx1"/>
            </a:solidFill>
          </a:ln>
        </p:spPr>
        <p:txBody>
          <a:bodyPr wrap="square" rtlCol="0">
            <a:spAutoFit/>
          </a:bodyPr>
          <a:lstStyle/>
          <a:p>
            <a:pPr marR="0" lvl="1">
              <a:spcBef>
                <a:spcPts val="800"/>
              </a:spcBef>
              <a:spcAft>
                <a:spcPts val="0"/>
              </a:spcAft>
              <a:tabLst>
                <a:tab pos="1143000" algn="l"/>
              </a:tabLst>
            </a:pPr>
            <a:r>
              <a:rPr lang="en-US" sz="1200" b="1" dirty="0">
                <a:effectLst/>
                <a:latin typeface="Times New Roman" panose="02020603050405020304" pitchFamily="18" charset="0"/>
                <a:ea typeface="Times New Roman" panose="02020603050405020304" pitchFamily="18" charset="0"/>
              </a:rPr>
              <a:t>B.               Composition and Leadership. </a:t>
            </a:r>
            <a:r>
              <a:rPr lang="en-US" sz="1200" dirty="0">
                <a:effectLst/>
                <a:latin typeface="Times New Roman" panose="02020603050405020304" pitchFamily="18" charset="0"/>
                <a:ea typeface="Times New Roman" panose="02020603050405020304" pitchFamily="18" charset="0"/>
              </a:rPr>
              <a:t>The Governing Board shall consist of at least 15, but no more than 23 members. </a:t>
            </a:r>
            <a:r>
              <a:rPr lang="en-US" sz="1200" dirty="0">
                <a:solidFill>
                  <a:srgbClr val="000000"/>
                </a:solidFill>
                <a:effectLst/>
                <a:latin typeface="Times New Roman" panose="02020603050405020304" pitchFamily="18" charset="0"/>
                <a:ea typeface="Times New Roman" panose="02020603050405020304" pitchFamily="18" charset="0"/>
              </a:rPr>
              <a:t>The Governing Board will     	continuously monitor its composition to ensure diverse representation from across Wake County geographically, and also concerning race, 	gender, sexual orientation, immigration status, socio-economic status, and other factors.</a:t>
            </a:r>
            <a:endParaRPr lang="en-US" sz="1200" dirty="0">
              <a:effectLst/>
              <a:latin typeface="Times New Roman" panose="02020603050405020304" pitchFamily="18" charset="0"/>
              <a:ea typeface="Times New Roman" panose="02020603050405020304" pitchFamily="18" charset="0"/>
            </a:endParaRPr>
          </a:p>
          <a:p>
            <a:pPr marL="1143000" marR="0" lvl="2" indent="-228600">
              <a:spcBef>
                <a:spcPts val="800"/>
              </a:spcBef>
              <a:spcAft>
                <a:spcPts val="0"/>
              </a:spcAft>
              <a:buFont typeface="+mj-lt"/>
              <a:buAutoNum type="arabicPeriod"/>
              <a:tabLst>
                <a:tab pos="1600200" algn="l"/>
              </a:tabLst>
            </a:pPr>
            <a:r>
              <a:rPr lang="en-US" sz="1200" b="1" dirty="0">
                <a:effectLst/>
                <a:latin typeface="Times New Roman" panose="02020603050405020304" pitchFamily="18" charset="0"/>
                <a:ea typeface="Arial" panose="020B0604020202020204" pitchFamily="34" charset="0"/>
              </a:rPr>
              <a:t>Permanent Members.</a:t>
            </a:r>
            <a:r>
              <a:rPr lang="en-US" sz="1200" b="0" dirty="0">
                <a:effectLst/>
                <a:latin typeface="Times New Roman" panose="02020603050405020304" pitchFamily="18" charset="0"/>
                <a:ea typeface="Arial" panose="020B0604020202020204" pitchFamily="34" charset="0"/>
              </a:rPr>
              <a:t> The following government agencies shall have the right to appoint one (1) permanent member (for a total of four (4) members) which shall be voted on like all other members of the Governing Board:</a:t>
            </a:r>
            <a:endParaRPr lang="en-US" sz="1200" b="1" dirty="0">
              <a:effectLst/>
              <a:latin typeface="Arial" panose="020B0604020202020204" pitchFamily="34" charset="0"/>
              <a:ea typeface="Arial" panose="020B0604020202020204" pitchFamily="34"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City of Raleigh Emergency Solutions Grant (ESG) Entitlement Jurisdiction</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Wake County Emergency Solutions Grant (ESG) Entitlement Jurisdiction</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Raleigh Housing Authority</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Housing Authority of Wake County</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143000" marR="0" lvl="2" indent="-228600">
              <a:spcBef>
                <a:spcPts val="800"/>
              </a:spcBef>
              <a:spcAft>
                <a:spcPts val="0"/>
              </a:spcAft>
              <a:buFont typeface="+mj-lt"/>
              <a:buAutoNum type="arabicPeriod"/>
              <a:tabLst>
                <a:tab pos="1600200" algn="l"/>
              </a:tabLst>
            </a:pPr>
            <a:r>
              <a:rPr lang="en-US" sz="1200" b="1" dirty="0">
                <a:effectLst/>
                <a:latin typeface="Times New Roman" panose="02020603050405020304" pitchFamily="18" charset="0"/>
                <a:ea typeface="Arial" panose="020B0604020202020204" pitchFamily="34" charset="0"/>
              </a:rPr>
              <a:t>Stakeholder Members.</a:t>
            </a:r>
            <a:r>
              <a:rPr lang="en-US" sz="1200" b="0" dirty="0">
                <a:effectLst/>
                <a:latin typeface="Times New Roman" panose="02020603050405020304" pitchFamily="18" charset="0"/>
                <a:ea typeface="Arial" panose="020B0604020202020204" pitchFamily="34" charset="0"/>
              </a:rPr>
              <a:t> Up to Fifteen (15) seats will be filled by representatives from these stakeholders:</a:t>
            </a:r>
            <a:endParaRPr lang="en-US" sz="1200" b="1" dirty="0">
              <a:effectLst/>
              <a:latin typeface="Arial" panose="020B0604020202020204" pitchFamily="34" charset="0"/>
              <a:ea typeface="Arial" panose="020B0604020202020204" pitchFamily="34"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Two (2) Representatives from two (2) of the following regions within Wake County (but outside of Raleigh) (2): </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2286000" marR="0" indent="0">
              <a:lnSpc>
                <a:spcPct val="107000"/>
              </a:lnSpc>
              <a:spcBef>
                <a:spcPts val="800"/>
              </a:spcBef>
              <a:spcAft>
                <a:spcPts val="0"/>
              </a:spcAft>
              <a:tabLst>
                <a:tab pos="2514600" algn="l"/>
              </a:tabLst>
            </a:pPr>
            <a: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Northern Region: Wake Forest and Rolesville</a:t>
            </a:r>
            <a:b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br>
            <a: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Eastern Region: Knightdale, Wendell, and Zebulon</a:t>
            </a:r>
            <a:b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br>
            <a: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Southern Region: Holly Springs, Fuquay-Varina, and Garner</a:t>
            </a:r>
            <a:b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br>
            <a:r>
              <a:rPr lang="en-US" sz="120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Western Region: Apex, Cary, and Morrisville</a:t>
            </a:r>
            <a:endParaRPr lang="en-US" sz="1200"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Emergency shelter providers (1)</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2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Prevention, street outreach, or diversion providers (1) ……</a:t>
            </a:r>
            <a:endParaRPr lang="en-US" sz="12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947842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5D1C4-75AD-3DD7-114C-FEA2F3068E58}"/>
              </a:ext>
            </a:extLst>
          </p:cNvPr>
          <p:cNvSpPr>
            <a:spLocks noGrp="1"/>
          </p:cNvSpPr>
          <p:nvPr>
            <p:ph idx="1"/>
          </p:nvPr>
        </p:nvSpPr>
        <p:spPr>
          <a:xfrm>
            <a:off x="838200" y="1045029"/>
            <a:ext cx="10515600" cy="5131934"/>
          </a:xfrm>
          <a:ln>
            <a:solidFill>
              <a:schemeClr val="tx1"/>
            </a:solidFill>
          </a:ln>
        </p:spPr>
        <p:txBody>
          <a:bodyPr>
            <a:normAutofit lnSpcReduction="10000"/>
          </a:bodyPr>
          <a:lstStyle/>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d)   Philanthropic partner working to eliminate homelessness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e)   Faith-based organizations active in ending homelessness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f)   Workforce development providers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g)   Landlord or affordable housing developer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h)   Legal expertise or systemic advocacy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dirty="0">
                <a:solidFill>
                  <a:srgbClr val="000000"/>
                </a:solidFill>
                <a:latin typeface="Times New Roman" panose="02020603050405020304" pitchFamily="18" charset="0"/>
                <a:ea typeface="MS Gothic" panose="020B0609070205080204" pitchFamily="49" charset="-128"/>
                <a:cs typeface="Times New Roman" panose="02020603050405020304" pitchFamily="18" charset="0"/>
              </a:rPr>
              <a:t>i)    </a:t>
            </a: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Healthcare provider (physical, mental health, or substance use)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j)    Law enforcement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k)   Business representative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l)    Wake County Public School System or institute of higher education representative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m)  Veterans Administration or Survivors of Domestic Violence Provider (1)</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n)   A person with lived experience of homelessness (2).</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371600" marR="0" lvl="3" indent="0">
              <a:lnSpc>
                <a:spcPct val="107000"/>
              </a:lnSpc>
              <a:spcBef>
                <a:spcPts val="800"/>
              </a:spcBef>
              <a:spcAft>
                <a:spcPts val="0"/>
              </a:spcAft>
              <a:buNone/>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o)   A person with other population-specific lived experience: including, but not limited to: formerly incarcerated persons, persons with substance use issues, persons with disabilities, persons with HIV/AIDS, homeless youth, LGBTQ persons, survivors of Domestic Violence, Latino/Hispanic community, veterans, etc. (2). </a:t>
            </a:r>
          </a:p>
          <a:p>
            <a:pPr marL="1371600" marR="0" lvl="3" indent="0">
              <a:lnSpc>
                <a:spcPct val="107000"/>
              </a:lnSpc>
              <a:spcBef>
                <a:spcPts val="800"/>
              </a:spcBef>
              <a:spcAft>
                <a:spcPts val="0"/>
              </a:spcAft>
              <a:buNone/>
              <a:tabLst>
                <a:tab pos="2057400" algn="l"/>
              </a:tabLst>
            </a:pPr>
            <a:endParaRPr lang="en-US" sz="1400" i="1"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endParaRPr>
          </a:p>
          <a:p>
            <a:pPr marL="0" marR="0" indent="0">
              <a:lnSpc>
                <a:spcPct val="107000"/>
              </a:lnSpc>
              <a:spcBef>
                <a:spcPts val="200"/>
              </a:spcBef>
              <a:spcAft>
                <a:spcPts val="0"/>
              </a:spcAft>
            </a:pPr>
            <a:r>
              <a:rPr lang="en-US" sz="1400" i="1"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Lived experience is not only the value an individual brings to the Governing Board. Lived experience adds a unique perspective to the other skills that an individual with lived experience brings to the Wake CoC. An individual may represent more than one lived experience or may represent one of these lived experiences while also filling one of the above-designated appointed or elected seats. </a:t>
            </a:r>
            <a:endParaRPr lang="en-US" sz="14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23846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B0201-03D2-1E8D-DF4C-7E0C6985FEA7}"/>
              </a:ext>
            </a:extLst>
          </p:cNvPr>
          <p:cNvSpPr>
            <a:spLocks noGrp="1"/>
          </p:cNvSpPr>
          <p:nvPr>
            <p:ph idx="1"/>
          </p:nvPr>
        </p:nvSpPr>
        <p:spPr>
          <a:xfrm>
            <a:off x="838200" y="614478"/>
            <a:ext cx="10515600" cy="5232875"/>
          </a:xfrm>
        </p:spPr>
        <p:txBody>
          <a:bodyPr>
            <a:normAutofit/>
          </a:bodyPr>
          <a:lstStyle/>
          <a:p>
            <a:pPr marL="457200" lvl="1" indent="0">
              <a:buNone/>
            </a:pPr>
            <a:r>
              <a:rPr lang="en-US" sz="2800" dirty="0"/>
              <a:t>Key Aspect #2 </a:t>
            </a:r>
            <a:br>
              <a:rPr lang="en-US" sz="2800" dirty="0"/>
            </a:br>
            <a:endParaRPr lang="en-US" sz="1400" dirty="0"/>
          </a:p>
          <a:p>
            <a:pPr marL="457200" lvl="1" indent="0">
              <a:buNone/>
            </a:pPr>
            <a:r>
              <a:rPr lang="en-US" sz="2200" dirty="0"/>
              <a:t>Clarifies who is on Executive Committee and the body’s role</a:t>
            </a:r>
          </a:p>
        </p:txBody>
      </p:sp>
      <p:sp>
        <p:nvSpPr>
          <p:cNvPr id="2" name="TextBox 1">
            <a:extLst>
              <a:ext uri="{FF2B5EF4-FFF2-40B4-BE49-F238E27FC236}">
                <a16:creationId xmlns:a16="http://schemas.microsoft.com/office/drawing/2014/main" id="{B315A156-48DB-8562-FA42-683CFFBF2AF1}"/>
              </a:ext>
            </a:extLst>
          </p:cNvPr>
          <p:cNvSpPr txBox="1"/>
          <p:nvPr/>
        </p:nvSpPr>
        <p:spPr>
          <a:xfrm>
            <a:off x="1080655" y="2226623"/>
            <a:ext cx="9868394" cy="1840184"/>
          </a:xfrm>
          <a:prstGeom prst="rect">
            <a:avLst/>
          </a:prstGeom>
          <a:noFill/>
          <a:ln>
            <a:solidFill>
              <a:schemeClr val="tx1"/>
            </a:solidFill>
          </a:ln>
        </p:spPr>
        <p:txBody>
          <a:bodyPr wrap="square" rtlCol="0">
            <a:spAutoFit/>
          </a:bodyPr>
          <a:lstStyle/>
          <a:p>
            <a:pPr marR="0" lvl="1">
              <a:spcBef>
                <a:spcPts val="800"/>
              </a:spcBef>
              <a:spcAft>
                <a:spcPts val="0"/>
              </a:spcAft>
              <a:tabLst>
                <a:tab pos="1143000" algn="l"/>
              </a:tabLst>
            </a:pPr>
            <a:r>
              <a:rPr lang="en-US" sz="1400" b="1" dirty="0">
                <a:effectLst/>
                <a:latin typeface="Times New Roman" panose="02020603050405020304" pitchFamily="18" charset="0"/>
                <a:ea typeface="Times New Roman" panose="02020603050405020304" pitchFamily="18" charset="0"/>
              </a:rPr>
              <a:t>D.     Executive Committee. </a:t>
            </a:r>
            <a:r>
              <a:rPr lang="en-US" sz="1400" dirty="0">
                <a:effectLst/>
                <a:latin typeface="Times New Roman" panose="02020603050405020304" pitchFamily="18" charset="0"/>
                <a:ea typeface="Times New Roman" panose="02020603050405020304" pitchFamily="18" charset="0"/>
              </a:rPr>
              <a:t>Is composed of the Chair, Vice Chair, Secretary, and Treasurer.</a:t>
            </a:r>
          </a:p>
          <a:p>
            <a:pPr marL="1143000" marR="0" lvl="2" indent="-228600">
              <a:spcBef>
                <a:spcPts val="800"/>
              </a:spcBef>
              <a:spcAft>
                <a:spcPts val="0"/>
              </a:spcAft>
              <a:buFont typeface="+mj-lt"/>
              <a:buAutoNum type="arabicPeriod"/>
              <a:tabLst>
                <a:tab pos="1600200" algn="l"/>
              </a:tabLst>
            </a:pPr>
            <a:r>
              <a:rPr lang="en-US" sz="1400" b="1" dirty="0">
                <a:effectLst/>
                <a:latin typeface="Times New Roman" panose="02020603050405020304" pitchFamily="18" charset="0"/>
                <a:ea typeface="Arial" panose="020B0604020202020204" pitchFamily="34" charset="0"/>
              </a:rPr>
              <a:t>Duties.  </a:t>
            </a:r>
            <a:endParaRPr lang="en-US" sz="1400" b="1" dirty="0">
              <a:effectLst/>
              <a:latin typeface="Arial" panose="020B0604020202020204" pitchFamily="34" charset="0"/>
              <a:ea typeface="Arial" panose="020B0604020202020204" pitchFamily="34"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Collaborate in developing Governing Board meeting agendas.</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Review and respond</a:t>
            </a:r>
            <a:r>
              <a:rPr lang="en-US" sz="1400" i="0" spc="-1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 </a:t>
            </a: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to</a:t>
            </a:r>
            <a:r>
              <a:rPr lang="en-US" sz="1400" i="0" spc="-2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 all formal grievances </a:t>
            </a: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as set forth in the Grievance Policy attached hereto as Exhibit 2.</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Ensure effective communication among the Governing Board, Wake CoC Membership, and community stakeholders</a:t>
            </a:r>
            <a:r>
              <a:rPr lang="en-US" sz="1100" i="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a:t>
            </a:r>
            <a:endParaRPr lang="en-US" sz="11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204406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B0201-03D2-1E8D-DF4C-7E0C6985FEA7}"/>
              </a:ext>
            </a:extLst>
          </p:cNvPr>
          <p:cNvSpPr>
            <a:spLocks noGrp="1"/>
          </p:cNvSpPr>
          <p:nvPr>
            <p:ph idx="1"/>
          </p:nvPr>
        </p:nvSpPr>
        <p:spPr>
          <a:xfrm>
            <a:off x="838200" y="507907"/>
            <a:ext cx="10515600" cy="5232875"/>
          </a:xfrm>
        </p:spPr>
        <p:txBody>
          <a:bodyPr>
            <a:normAutofit/>
          </a:bodyPr>
          <a:lstStyle/>
          <a:p>
            <a:pPr marL="457200" lvl="1" indent="0">
              <a:buNone/>
            </a:pPr>
            <a:r>
              <a:rPr lang="en-US" sz="2800" dirty="0"/>
              <a:t>Key Aspect #3</a:t>
            </a:r>
            <a:br>
              <a:rPr lang="en-US" sz="2000" dirty="0"/>
            </a:br>
            <a:endParaRPr lang="en-US" sz="1400" dirty="0"/>
          </a:p>
          <a:p>
            <a:pPr marL="457200" lvl="1" indent="0">
              <a:buNone/>
            </a:pPr>
            <a:r>
              <a:rPr lang="en-US" sz="2200" dirty="0"/>
              <a:t>Establishes a Leadership Council to include the Chair, Vice Chair, Committee Chairs, &amp; designees from HMIS Lead, Collaborative Applicant, &amp; Coordinated Entry</a:t>
            </a:r>
          </a:p>
        </p:txBody>
      </p:sp>
      <p:sp>
        <p:nvSpPr>
          <p:cNvPr id="2" name="TextBox 1">
            <a:extLst>
              <a:ext uri="{FF2B5EF4-FFF2-40B4-BE49-F238E27FC236}">
                <a16:creationId xmlns:a16="http://schemas.microsoft.com/office/drawing/2014/main" id="{5D7F1343-EDE9-38CD-ECAD-085665C82CD7}"/>
              </a:ext>
            </a:extLst>
          </p:cNvPr>
          <p:cNvSpPr txBox="1"/>
          <p:nvPr/>
        </p:nvSpPr>
        <p:spPr>
          <a:xfrm>
            <a:off x="1168753" y="1949808"/>
            <a:ext cx="9666514" cy="3790974"/>
          </a:xfrm>
          <a:prstGeom prst="rect">
            <a:avLst/>
          </a:prstGeom>
          <a:noFill/>
          <a:ln>
            <a:solidFill>
              <a:schemeClr val="tx1"/>
            </a:solidFill>
          </a:ln>
        </p:spPr>
        <p:txBody>
          <a:bodyPr wrap="square" rtlCol="0">
            <a:spAutoFit/>
          </a:bodyPr>
          <a:lstStyle/>
          <a:p>
            <a:pPr marR="1766570" lvl="0" algn="l">
              <a:spcBef>
                <a:spcPts val="800"/>
              </a:spcBef>
              <a:spcAft>
                <a:spcPts val="0"/>
              </a:spcAft>
            </a:pPr>
            <a:r>
              <a:rPr lang="en-US" sz="1400" b="1" kern="0" dirty="0">
                <a:effectLst/>
                <a:latin typeface="Times New Roman" panose="02020603050405020304" pitchFamily="18" charset="0"/>
                <a:ea typeface="Arial" panose="020B0604020202020204" pitchFamily="34" charset="0"/>
              </a:rPr>
              <a:t>VII.     Leadership Council</a:t>
            </a:r>
            <a:endParaRPr lang="en-US" sz="1400" b="1" kern="0" dirty="0">
              <a:effectLst/>
              <a:latin typeface="Arial" panose="020B0604020202020204" pitchFamily="34" charset="0"/>
              <a:ea typeface="Arial" panose="020B0604020202020204" pitchFamily="34" charset="0"/>
            </a:endParaRPr>
          </a:p>
          <a:p>
            <a:pPr marL="914400" marR="0">
              <a:lnSpc>
                <a:spcPct val="107000"/>
              </a:lnSpc>
              <a:spcBef>
                <a:spcPts val="800"/>
              </a:spcBef>
              <a:spcAft>
                <a:spcPts val="0"/>
              </a:spcAft>
            </a:pP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en-US" sz="1400" spc="-4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Leadership Council</a:t>
            </a:r>
            <a:r>
              <a:rPr lang="en-US" sz="1400" spc="-3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 composed</a:t>
            </a:r>
            <a:r>
              <a:rPr lang="en-US" sz="1400" spc="-3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of</a:t>
            </a:r>
            <a:r>
              <a:rPr lang="en-US" sz="1400" spc="-4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en-US" sz="14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Wake CoC</a:t>
            </a:r>
            <a:r>
              <a:rPr lang="en-US" sz="1400" spc="-4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Governing Board</a:t>
            </a:r>
            <a:r>
              <a:rPr lang="en-US" sz="1400" spc="-3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Chair and Vice Chair</a:t>
            </a:r>
            <a:r>
              <a:rPr lang="en-US" sz="1400" spc="-2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Chair</a:t>
            </a:r>
            <a:r>
              <a:rPr lang="en-US" sz="1400" spc="-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 of each Standing Committee; and representatives designated by the HMIS Lead, Collaborative Applicant, and Coordinated Entry entity</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800"/>
              </a:spcBef>
              <a:spcAft>
                <a:spcPts val="0"/>
              </a:spcAft>
              <a:buFont typeface="+mj-lt"/>
              <a:buAutoNum type="arabicPeriod"/>
              <a:tabLst>
                <a:tab pos="1600200" algn="l"/>
              </a:tabLst>
            </a:pPr>
            <a:r>
              <a:rPr lang="en-US" sz="1400" b="1" dirty="0">
                <a:solidFill>
                  <a:srgbClr val="000000"/>
                </a:solidFill>
                <a:effectLst/>
                <a:latin typeface="Times New Roman" panose="02020603050405020304" pitchFamily="18" charset="0"/>
                <a:ea typeface="Arial" panose="020B0604020202020204" pitchFamily="34" charset="0"/>
              </a:rPr>
              <a:t>Duties. </a:t>
            </a:r>
            <a:endParaRPr lang="en-US" sz="1400" b="1" dirty="0">
              <a:effectLst/>
              <a:latin typeface="Arial" panose="020B0604020202020204" pitchFamily="34" charset="0"/>
              <a:ea typeface="Arial" panose="020B0604020202020204" pitchFamily="34"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Ensure that Wake CoC Members, Committees, Workgroups, Collaborative Applicant, HMIS Lead, and other designated lead agencies are fulfilling their responsibilities while maintaining compliance with this Charter, other applicable governing documents, funder requirements, written agreements, performance standards, as well as all applicable statutes and regulations. </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Work with the Executive Committee in setting agendas for Wake CoC Membership meetings.</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a:p>
            <a:pPr marL="1600200" marR="0" lvl="3" indent="-228600">
              <a:lnSpc>
                <a:spcPct val="107000"/>
              </a:lnSpc>
              <a:spcBef>
                <a:spcPts val="800"/>
              </a:spcBef>
              <a:spcAft>
                <a:spcPts val="0"/>
              </a:spcAft>
              <a:buFont typeface="+mj-lt"/>
              <a:buAutoNum type="alphaLcParenR"/>
              <a:tabLst>
                <a:tab pos="2057400" algn="l"/>
              </a:tabLst>
            </a:pP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In compliance with </a:t>
            </a:r>
            <a:r>
              <a:rPr lang="en-US" sz="1400" i="0" u="sng"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hlinkClick r:id="rId2"/>
              </a:rPr>
              <a:t>24 CFR 578.7(a)(5),</a:t>
            </a:r>
            <a:r>
              <a:rPr lang="en-US" sz="1400" i="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 coordinate the review of the Wake CoC Charter for compliance with applicable laws and regulations, as well as consistency with the Wake CoC policies, procedures, goals, and priorities. Once this review is complete, the Leadership Council will present proposed Charter amendments to the Wake CoC Governing Board for review and consideration. </a:t>
            </a:r>
            <a:endParaRPr lang="en-US" sz="1400" i="1" dirty="0">
              <a:solidFill>
                <a:srgbClr val="2F5496"/>
              </a:solidFill>
              <a:effectLst/>
              <a:latin typeface="Calibri Light" panose="020F0302020204030204" pitchFamily="34" charset="0"/>
              <a:ea typeface="MS Gothic"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024078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C Membership PPT Template" id="{F41E9769-600D-694F-BD91-CC0E3D3E98F4}" vid="{498F7C9C-117B-0F4C-A236-9414BCD1FA8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C Membership PPT Template" id="{F41E9769-600D-694F-BD91-CC0E3D3E98F4}" vid="{6AF06E83-4034-A748-B48B-6A8F89B79E2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1098407E351745BD51D6D4F234048D" ma:contentTypeVersion="19" ma:contentTypeDescription="Create a new document." ma:contentTypeScope="" ma:versionID="57cbe719cfb68c60d91ef1f6d61da2fe">
  <xsd:schema xmlns:xsd="http://www.w3.org/2001/XMLSchema" xmlns:xs="http://www.w3.org/2001/XMLSchema" xmlns:p="http://schemas.microsoft.com/office/2006/metadata/properties" xmlns:ns2="9135fa5c-a494-487b-8c4a-40652e7d7b3d" xmlns:ns3="cd8cf225-8b87-4534-babf-b9bb19f145b4" targetNamespace="http://schemas.microsoft.com/office/2006/metadata/properties" ma:root="true" ma:fieldsID="dfde7bde3734105e6a3523efc68e02f7" ns2:_="" ns3:_="">
    <xsd:import namespace="9135fa5c-a494-487b-8c4a-40652e7d7b3d"/>
    <xsd:import namespace="cd8cf225-8b87-4534-babf-b9bb19f145b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35fa5c-a494-487b-8c4a-40652e7d7b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60b3970-3819-490d-924e-5418db49e07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8cf225-8b87-4534-babf-b9bb19f145b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ae0b721-a4f0-4cdc-b0c2-86f666e26454}" ma:internalName="TaxCatchAll" ma:showField="CatchAllData" ma:web="cd8cf225-8b87-4534-babf-b9bb19f145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cd8cf225-8b87-4534-babf-b9bb19f145b4">
      <UserInfo>
        <DisplayName>Allison Sickels</DisplayName>
        <AccountId>124</AccountId>
        <AccountType/>
      </UserInfo>
      <UserInfo>
        <DisplayName>Kim Crawford</DisplayName>
        <AccountId>7</AccountId>
        <AccountType/>
      </UserInfo>
      <UserInfo>
        <DisplayName>Jenn Von Egidy</DisplayName>
        <AccountId>123</AccountId>
        <AccountType/>
      </UserInfo>
      <UserInfo>
        <DisplayName>Eric Doll</DisplayName>
        <AccountId>632</AccountId>
        <AccountType/>
      </UserInfo>
      <UserInfo>
        <DisplayName>Robin Saenz</DisplayName>
        <AccountId>58</AccountId>
        <AccountType/>
      </UserInfo>
      <UserInfo>
        <DisplayName>Tracie Dixon</DisplayName>
        <AccountId>56</AccountId>
        <AccountType/>
      </UserInfo>
    </SharedWithUsers>
    <lcf76f155ced4ddcb4097134ff3c332f xmlns="9135fa5c-a494-487b-8c4a-40652e7d7b3d">
      <Terms xmlns="http://schemas.microsoft.com/office/infopath/2007/PartnerControls"/>
    </lcf76f155ced4ddcb4097134ff3c332f>
    <TaxCatchAll xmlns="cd8cf225-8b87-4534-babf-b9bb19f145b4" xsi:nil="true"/>
  </documentManagement>
</p:properties>
</file>

<file path=customXml/itemProps1.xml><?xml version="1.0" encoding="utf-8"?>
<ds:datastoreItem xmlns:ds="http://schemas.openxmlformats.org/officeDocument/2006/customXml" ds:itemID="{9FB2277A-578F-4720-97DE-CD23A09709EE}">
  <ds:schemaRefs>
    <ds:schemaRef ds:uri="http://schemas.microsoft.com/sharepoint/v3/contenttype/forms"/>
  </ds:schemaRefs>
</ds:datastoreItem>
</file>

<file path=customXml/itemProps2.xml><?xml version="1.0" encoding="utf-8"?>
<ds:datastoreItem xmlns:ds="http://schemas.openxmlformats.org/officeDocument/2006/customXml" ds:itemID="{5EA21B74-AD2E-4E91-9746-B408DC93B36C}"/>
</file>

<file path=customXml/itemProps3.xml><?xml version="1.0" encoding="utf-8"?>
<ds:datastoreItem xmlns:ds="http://schemas.openxmlformats.org/officeDocument/2006/customXml" ds:itemID="{52F8CF56-ED2C-4D7B-9749-58A826BE45DD}">
  <ds:schemaRefs>
    <ds:schemaRef ds:uri="17d56196-3769-4497-9f50-e291c1a385c2"/>
    <ds:schemaRef ds:uri="a775cd1e-39d9-4371-9896-de1538453c0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cd8cf225-8b87-4534-babf-b9bb19f145b4"/>
    <ds:schemaRef ds:uri="9135fa5c-a494-487b-8c4a-40652e7d7b3d"/>
    <ds:schemaRef ds:uri="ca688a60-0b03-4010-84ca-afd37e003804"/>
    <ds:schemaRef ds:uri="89627fb7-2ab4-47e3-a149-e307c6dda34a"/>
  </ds:schemaRefs>
</ds:datastoreItem>
</file>

<file path=docProps/app.xml><?xml version="1.0" encoding="utf-8"?>
<Properties xmlns="http://schemas.openxmlformats.org/officeDocument/2006/extended-properties" xmlns:vt="http://schemas.openxmlformats.org/officeDocument/2006/docPropsVTypes">
  <Template>Office Theme</Template>
  <TotalTime>2365</TotalTime>
  <Words>2264</Words>
  <Application>Microsoft Macintosh PowerPoint</Application>
  <PresentationFormat>Widescreen</PresentationFormat>
  <Paragraphs>130</Paragraphs>
  <Slides>20</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Times New Roman</vt:lpstr>
      <vt:lpstr>Office Theme</vt:lpstr>
      <vt:lpstr>3_Office Theme</vt:lpstr>
      <vt:lpstr>Wake CoC  Information Session on  Draft Charter</vt:lpstr>
      <vt:lpstr>AGENDA</vt:lpstr>
      <vt:lpstr>Why Revise Charter? </vt:lpstr>
      <vt:lpstr>PowerPoint Presentation</vt:lpstr>
      <vt:lpstr>10 Key Aspects of  Draft Charter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 Period Closes May 23, 2024</vt:lpstr>
      <vt:lpstr>Next Steps</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Wake County CoC Draft Charter Information Session</dc:title>
  <dc:creator>Eric Braun</dc:creator>
  <cp:lastModifiedBy>Eric Braun</cp:lastModifiedBy>
  <cp:revision>16</cp:revision>
  <cp:lastPrinted>2023-01-09T14:52:56Z</cp:lastPrinted>
  <dcterms:created xsi:type="dcterms:W3CDTF">2024-05-05T17:11:14Z</dcterms:created>
  <dcterms:modified xsi:type="dcterms:W3CDTF">2024-05-09T19:06:21Z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0x010100A3601AAFBFC77A438C1A32145D2F4686</vt:lpwstr>
  </property>
  <property fmtid="{D5CDD505-2E9C-101B-9397-08002B2CF9AE}" pid="3" name="MediaServiceImageTags">
    <vt:lpwstr/>
  </property>
</Properties>
</file>